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90" r:id="rId2"/>
    <p:sldId id="257" r:id="rId3"/>
    <p:sldId id="286" r:id="rId4"/>
    <p:sldId id="287" r:id="rId5"/>
    <p:sldId id="288" r:id="rId6"/>
    <p:sldId id="289"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14" r:id="rId22"/>
    <p:sldId id="305" r:id="rId23"/>
    <p:sldId id="306" r:id="rId24"/>
    <p:sldId id="307" r:id="rId25"/>
    <p:sldId id="308" r:id="rId26"/>
    <p:sldId id="315" r:id="rId27"/>
    <p:sldId id="309" r:id="rId28"/>
    <p:sldId id="310" r:id="rId29"/>
    <p:sldId id="311" r:id="rId30"/>
    <p:sldId id="312" r:id="rId31"/>
    <p:sldId id="313" r:id="rId32"/>
    <p:sldId id="28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pos="288" userDrawn="1">
          <p15:clr>
            <a:srgbClr val="A4A3A4"/>
          </p15:clr>
        </p15:guide>
        <p15:guide id="3" pos="54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kesh Kumar" initials="RK" lastIdx="8" clrIdx="0">
    <p:extLst>
      <p:ext uri="{19B8F6BF-5375-455C-9EA6-DF929625EA0E}">
        <p15:presenceInfo xmlns:p15="http://schemas.microsoft.com/office/powerpoint/2012/main" userId="S-1-5-21-2752970185-40930380-1894245210-52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5" autoAdjust="0"/>
    <p:restoredTop sz="86891" autoAdjust="0"/>
  </p:normalViewPr>
  <p:slideViewPr>
    <p:cSldViewPr>
      <p:cViewPr varScale="1">
        <p:scale>
          <a:sx n="95" d="100"/>
          <a:sy n="95" d="100"/>
        </p:scale>
        <p:origin x="1302" y="90"/>
      </p:cViewPr>
      <p:guideLst>
        <p:guide orient="horz" pos="1008"/>
        <p:guide pos="288"/>
        <p:guide pos="547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4/14/2020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1" name="TextBox 10">
            <a:extLst>
              <a:ext uri="{FF2B5EF4-FFF2-40B4-BE49-F238E27FC236}">
                <a16:creationId xmlns:a16="http://schemas.microsoft.com/office/drawing/2014/main" id="{6C5D1914-9979-4928-BEEB-4586CCB160A9}"/>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0" name="TextBox 9">
            <a:extLst>
              <a:ext uri="{FF2B5EF4-FFF2-40B4-BE49-F238E27FC236}">
                <a16:creationId xmlns:a16="http://schemas.microsoft.com/office/drawing/2014/main" id="{39F0ED46-ED41-4598-BC5D-77A94B216872}"/>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16" name="Text Placeholder 15"/>
          <p:cNvSpPr>
            <a:spLocks noGrp="1"/>
          </p:cNvSpPr>
          <p:nvPr>
            <p:ph type="body" sz="quarter" idx="18"/>
          </p:nvPr>
        </p:nvSpPr>
        <p:spPr>
          <a:xfrm>
            <a:off x="457200" y="1457450"/>
            <a:ext cx="82296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1210909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3154799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Box 13">
            <a:extLst>
              <a:ext uri="{FF2B5EF4-FFF2-40B4-BE49-F238E27FC236}">
                <a16:creationId xmlns:a16="http://schemas.microsoft.com/office/drawing/2014/main" id="{97929C19-A940-4FDA-BB74-83E573C05348}"/>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a:t>Click to edit Master title style</a:t>
            </a:r>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4"/>
          </p:nvPr>
        </p:nvSpPr>
        <p:spPr>
          <a:xfrm>
            <a:off x="4732563" y="4055609"/>
            <a:ext cx="3965124"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5103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600"/>
            </a:lvl1pPr>
            <a:lvl2pPr>
              <a:buClr>
                <a:srgbClr val="007FA3"/>
              </a:buClr>
              <a:defRPr sz="2400"/>
            </a:lvl2pPr>
            <a:lvl3pPr>
              <a:buClr>
                <a:srgbClr val="007FA3"/>
              </a:buClr>
              <a:defRPr sz="2200"/>
            </a:lvl3pPr>
            <a:lvl4pPr>
              <a:buClr>
                <a:srgbClr val="007FA3"/>
              </a:buClr>
              <a:defRPr sz="2000"/>
            </a:lvl4pPr>
            <a:lvl5pPr>
              <a:buClr>
                <a:srgbClr val="007FA3"/>
              </a:buClr>
              <a:defRPr sz="18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200">
                <a:latin typeface="Verdana" panose="020B0604030504040204" pitchFamily="34" charset="0"/>
                <a:ea typeface="Verdana" panose="020B0604030504040204" pitchFamily="34" charset="0"/>
              </a:defRPr>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3" name="TextBox 12">
            <a:extLst>
              <a:ext uri="{FF2B5EF4-FFF2-40B4-BE49-F238E27FC236}">
                <a16:creationId xmlns:a16="http://schemas.microsoft.com/office/drawing/2014/main" id="{53FB0CCA-42FE-4F49-B329-D58EC7D36F62}"/>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3" name="TextBox 12">
            <a:extLst>
              <a:ext uri="{FF2B5EF4-FFF2-40B4-BE49-F238E27FC236}">
                <a16:creationId xmlns:a16="http://schemas.microsoft.com/office/drawing/2014/main" id="{06B42598-E17E-4AFA-A2E8-BF865C3E5BD4}"/>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xStyles>
    <p:titleStyle>
      <a:lvl1pPr algn="l" defTabSz="914400" rtl="0" eaLnBrk="1" latinLnBrk="0" hangingPunct="1">
        <a:lnSpc>
          <a:spcPct val="100000"/>
        </a:lnSpc>
        <a:spcBef>
          <a:spcPct val="0"/>
        </a:spcBef>
        <a:buNone/>
        <a:defRPr sz="34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descr="Assembly Language for x86 Processors, "/>
          <p:cNvSpPr>
            <a:spLocks noGrp="1"/>
          </p:cNvSpPr>
          <p:nvPr>
            <p:ph type="title"/>
          </p:nvPr>
        </p:nvSpPr>
        <p:spPr>
          <a:xfrm>
            <a:off x="457200" y="215372"/>
            <a:ext cx="8458200" cy="623817"/>
          </a:xfrm>
        </p:spPr>
        <p:txBody>
          <a:bodyPr/>
          <a:lstStyle/>
          <a:p>
            <a:r>
              <a:rPr lang="en-US" dirty="0"/>
              <a:t>Starting out with Python</a:t>
            </a:r>
            <a:endParaRPr lang="en-AU" dirty="0"/>
          </a:p>
        </p:txBody>
      </p:sp>
      <p:sp>
        <p:nvSpPr>
          <p:cNvPr id="8" name="Text Placeholder 7"/>
          <p:cNvSpPr>
            <a:spLocks noGrp="1"/>
          </p:cNvSpPr>
          <p:nvPr>
            <p:ph type="body" sz="quarter" idx="13"/>
          </p:nvPr>
        </p:nvSpPr>
        <p:spPr>
          <a:xfrm>
            <a:off x="457200" y="966930"/>
            <a:ext cx="8229600" cy="381000"/>
          </a:xfrm>
        </p:spPr>
        <p:txBody>
          <a:bodyPr/>
          <a:lstStyle/>
          <a:p>
            <a:r>
              <a:rPr lang="en-US" dirty="0"/>
              <a:t>Fifth Edition</a:t>
            </a:r>
          </a:p>
        </p:txBody>
      </p:sp>
      <p:sp>
        <p:nvSpPr>
          <p:cNvPr id="9" name="Text Placeholder 8"/>
          <p:cNvSpPr>
            <a:spLocks noGrp="1"/>
          </p:cNvSpPr>
          <p:nvPr>
            <p:ph type="body" sz="quarter" idx="14"/>
          </p:nvPr>
        </p:nvSpPr>
        <p:spPr/>
        <p:txBody>
          <a:bodyPr/>
          <a:lstStyle/>
          <a:p>
            <a:r>
              <a:rPr lang="en-US" dirty="0"/>
              <a:t>Chapter 10</a:t>
            </a:r>
          </a:p>
        </p:txBody>
      </p:sp>
      <p:sp>
        <p:nvSpPr>
          <p:cNvPr id="10" name="Text Placeholder 9"/>
          <p:cNvSpPr>
            <a:spLocks noGrp="1"/>
          </p:cNvSpPr>
          <p:nvPr>
            <p:ph type="body" sz="quarter" idx="15"/>
          </p:nvPr>
        </p:nvSpPr>
        <p:spPr/>
        <p:txBody>
          <a:bodyPr/>
          <a:lstStyle/>
          <a:p>
            <a:r>
              <a:rPr lang="en-US" altLang="en-US" dirty="0"/>
              <a:t>Classes and Object-Oriented Programming</a:t>
            </a:r>
          </a:p>
        </p:txBody>
      </p:sp>
      <p:sp>
        <p:nvSpPr>
          <p:cNvPr id="14" name="TextBox 13"/>
          <p:cNvSpPr txBox="1"/>
          <p:nvPr/>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1" descr="Starting out with Python, Fifth edition by Tony Gaddis">
            <a:extLst>
              <a:ext uri="{FF2B5EF4-FFF2-40B4-BE49-F238E27FC236}">
                <a16:creationId xmlns:a16="http://schemas.microsoft.com/office/drawing/2014/main" id="{19AE27C4-80A6-459C-AA51-2752EA991FD3}"/>
              </a:ext>
            </a:extLst>
          </p:cNvPr>
          <p:cNvPicPr>
            <a:picLocks noChangeAspect="1"/>
          </p:cNvPicPr>
          <p:nvPr/>
        </p:nvPicPr>
        <p:blipFill>
          <a:blip r:embed="rId2"/>
          <a:stretch>
            <a:fillRect/>
          </a:stretch>
        </p:blipFill>
        <p:spPr>
          <a:xfrm>
            <a:off x="421783" y="1347930"/>
            <a:ext cx="3813120" cy="4954303"/>
          </a:xfrm>
          <a:prstGeom prst="rect">
            <a:avLst/>
          </a:prstGeom>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4222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3044DD6-1C2E-455D-947E-DF970F8DFEE3}"/>
              </a:ext>
            </a:extLst>
          </p:cNvPr>
          <p:cNvSpPr>
            <a:spLocks noGrp="1" noChangeArrowheads="1"/>
          </p:cNvSpPr>
          <p:nvPr>
            <p:ph type="title"/>
          </p:nvPr>
        </p:nvSpPr>
        <p:spPr>
          <a:xfrm>
            <a:off x="457200" y="228600"/>
            <a:ext cx="8229600" cy="685800"/>
          </a:xfrm>
        </p:spPr>
        <p:txBody>
          <a:bodyPr/>
          <a:lstStyle/>
          <a:p>
            <a:r>
              <a:rPr lang="en-US" altLang="en-US" dirty="0"/>
              <a:t>Classes</a:t>
            </a:r>
            <a:r>
              <a:rPr lang="en-US" altLang="en-US" sz="2000" b="0" dirty="0"/>
              <a:t> (2 of 3)</a:t>
            </a:r>
            <a:endParaRPr lang="en-US" altLang="en-US" sz="2000" dirty="0"/>
          </a:p>
        </p:txBody>
      </p:sp>
      <p:sp>
        <p:nvSpPr>
          <p:cNvPr id="2" name="Text Placeholder 1">
            <a:extLst>
              <a:ext uri="{FF2B5EF4-FFF2-40B4-BE49-F238E27FC236}">
                <a16:creationId xmlns:a16="http://schemas.microsoft.com/office/drawing/2014/main" id="{F3E66DDF-90FE-485F-A662-14331FBF3729}"/>
              </a:ext>
            </a:extLst>
          </p:cNvPr>
          <p:cNvSpPr>
            <a:spLocks noGrp="1"/>
          </p:cNvSpPr>
          <p:nvPr>
            <p:ph type="body" sz="quarter" idx="13"/>
          </p:nvPr>
        </p:nvSpPr>
        <p:spPr>
          <a:xfrm>
            <a:off x="457200" y="5943598"/>
            <a:ext cx="8229600" cy="341417"/>
          </a:xfrm>
        </p:spPr>
        <p:txBody>
          <a:bodyPr/>
          <a:lstStyle/>
          <a:p>
            <a:r>
              <a:rPr lang="en-US" b="1" dirty="0"/>
              <a:t>Figure 10-3 </a:t>
            </a:r>
            <a:r>
              <a:rPr lang="en-US" dirty="0"/>
              <a:t>A blueprint and houses built from the blueprint</a:t>
            </a:r>
            <a:endParaRPr lang="en-AU" dirty="0"/>
          </a:p>
        </p:txBody>
      </p:sp>
      <p:pic>
        <p:nvPicPr>
          <p:cNvPr id="12291" name="Picture 3" descr="A blueprint that describes a house includes a house plan with a bedroom and a living room. Below the blueprint, similar front views of three instances of the house described by the blueprint are displayed one beside the other. ">
            <a:extLst>
              <a:ext uri="{FF2B5EF4-FFF2-40B4-BE49-F238E27FC236}">
                <a16:creationId xmlns:a16="http://schemas.microsoft.com/office/drawing/2014/main" id="{7B3AA155-583F-4071-99D7-3B914B0ED66E}"/>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1371600" y="1258093"/>
            <a:ext cx="5525943" cy="434181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01194AC-FFFD-4A7B-AA05-D87DA0F868CD}"/>
              </a:ext>
            </a:extLst>
          </p:cNvPr>
          <p:cNvSpPr>
            <a:spLocks noGrp="1" noChangeArrowheads="1"/>
          </p:cNvSpPr>
          <p:nvPr>
            <p:ph type="title"/>
          </p:nvPr>
        </p:nvSpPr>
        <p:spPr>
          <a:xfrm>
            <a:off x="457200" y="228600"/>
            <a:ext cx="8229600" cy="609600"/>
          </a:xfrm>
        </p:spPr>
        <p:txBody>
          <a:bodyPr/>
          <a:lstStyle/>
          <a:p>
            <a:r>
              <a:rPr lang="en-US" altLang="en-US" dirty="0"/>
              <a:t>Classes</a:t>
            </a:r>
            <a:r>
              <a:rPr lang="en-US" altLang="en-US" sz="2000" b="0" dirty="0"/>
              <a:t> (3 of 3)</a:t>
            </a:r>
            <a:endParaRPr lang="en-US" altLang="en-US" sz="2000" dirty="0"/>
          </a:p>
        </p:txBody>
      </p:sp>
      <p:sp>
        <p:nvSpPr>
          <p:cNvPr id="2" name="Text Placeholder 1">
            <a:extLst>
              <a:ext uri="{FF2B5EF4-FFF2-40B4-BE49-F238E27FC236}">
                <a16:creationId xmlns:a16="http://schemas.microsoft.com/office/drawing/2014/main" id="{67358363-8017-4FA4-B698-9ABFFB062BC1}"/>
              </a:ext>
            </a:extLst>
          </p:cNvPr>
          <p:cNvSpPr>
            <a:spLocks noGrp="1"/>
          </p:cNvSpPr>
          <p:nvPr>
            <p:ph type="body" sz="quarter" idx="13"/>
          </p:nvPr>
        </p:nvSpPr>
        <p:spPr>
          <a:xfrm>
            <a:off x="457200" y="5732770"/>
            <a:ext cx="8229600" cy="552245"/>
          </a:xfrm>
        </p:spPr>
        <p:txBody>
          <a:bodyPr/>
          <a:lstStyle/>
          <a:p>
            <a:r>
              <a:rPr lang="en-US" b="1" dirty="0"/>
              <a:t>Figure 10-4 </a:t>
            </a:r>
            <a:r>
              <a:rPr lang="en-US" dirty="0"/>
              <a:t>The </a:t>
            </a:r>
            <a:r>
              <a:rPr lang="en-US" dirty="0">
                <a:latin typeface="Courier New" panose="02070309020205020404" pitchFamily="49" charset="0"/>
                <a:cs typeface="Courier New" panose="02070309020205020404" pitchFamily="49" charset="0"/>
              </a:rPr>
              <a:t>housefly</a:t>
            </a:r>
            <a:r>
              <a:rPr lang="en-US" dirty="0"/>
              <a:t> and </a:t>
            </a:r>
            <a:r>
              <a:rPr lang="en-US" dirty="0">
                <a:latin typeface="Courier New" panose="02070309020205020404" pitchFamily="49" charset="0"/>
                <a:cs typeface="Courier New" panose="02070309020205020404" pitchFamily="49" charset="0"/>
              </a:rPr>
              <a:t>mosquito</a:t>
            </a:r>
            <a:r>
              <a:rPr lang="en-US" dirty="0"/>
              <a:t> objects are instances of the </a:t>
            </a:r>
            <a:r>
              <a:rPr lang="en-US" dirty="0">
                <a:latin typeface="Courier New" panose="02070309020205020404" pitchFamily="49" charset="0"/>
                <a:cs typeface="Courier New" panose="02070309020205020404" pitchFamily="49" charset="0"/>
              </a:rPr>
              <a:t>Insect</a:t>
            </a:r>
            <a:r>
              <a:rPr lang="en-US" dirty="0"/>
              <a:t> class</a:t>
            </a:r>
            <a:endParaRPr lang="en-AU" dirty="0"/>
          </a:p>
        </p:txBody>
      </p:sp>
      <p:pic>
        <p:nvPicPr>
          <p:cNvPr id="13315" name="Picture 3" descr="The insect class points to the housefly object and the mosquito object. The insect class is denoted by a dashed rectangle, while the two objects are denoted by rectangles with solid lines.">
            <a:extLst>
              <a:ext uri="{FF2B5EF4-FFF2-40B4-BE49-F238E27FC236}">
                <a16:creationId xmlns:a16="http://schemas.microsoft.com/office/drawing/2014/main" id="{CB40CD23-AC93-4C87-B097-394F65839293}"/>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457200" y="2170612"/>
            <a:ext cx="8229600" cy="2229747"/>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B14AC79-8876-44EC-8F0F-33597E02CC0B}"/>
              </a:ext>
            </a:extLst>
          </p:cNvPr>
          <p:cNvSpPr>
            <a:spLocks noGrp="1" noChangeArrowheads="1"/>
          </p:cNvSpPr>
          <p:nvPr>
            <p:ph type="title"/>
          </p:nvPr>
        </p:nvSpPr>
        <p:spPr/>
        <p:txBody>
          <a:bodyPr/>
          <a:lstStyle/>
          <a:p>
            <a:r>
              <a:rPr lang="en-US" altLang="en-US" dirty="0"/>
              <a:t>Class Definitions</a:t>
            </a:r>
            <a:r>
              <a:rPr lang="en-US" altLang="en-US" sz="2000" b="0" dirty="0"/>
              <a:t> (1 of 4)</a:t>
            </a:r>
            <a:endParaRPr lang="en-US" altLang="en-US" sz="2000" dirty="0"/>
          </a:p>
        </p:txBody>
      </p:sp>
      <p:sp>
        <p:nvSpPr>
          <p:cNvPr id="14339" name="Content Placeholder 2">
            <a:extLst>
              <a:ext uri="{FF2B5EF4-FFF2-40B4-BE49-F238E27FC236}">
                <a16:creationId xmlns:a16="http://schemas.microsoft.com/office/drawing/2014/main" id="{56CFCAE8-CC63-462A-A51E-75A95C27153C}"/>
              </a:ext>
            </a:extLst>
          </p:cNvPr>
          <p:cNvSpPr>
            <a:spLocks noGrp="1" noChangeArrowheads="1"/>
          </p:cNvSpPr>
          <p:nvPr>
            <p:ph idx="1"/>
          </p:nvPr>
        </p:nvSpPr>
        <p:spPr/>
        <p:txBody>
          <a:bodyPr/>
          <a:lstStyle/>
          <a:p>
            <a:pPr>
              <a:buFontTx/>
              <a:buChar char="•"/>
            </a:pPr>
            <a:r>
              <a:rPr lang="en-US" altLang="en-US" u="sng" dirty="0"/>
              <a:t>Class definition</a:t>
            </a:r>
            <a:r>
              <a:rPr lang="en-US" altLang="en-US" dirty="0"/>
              <a:t>: set of statements that define a class’s methods and data attributes</a:t>
            </a:r>
          </a:p>
          <a:p>
            <a:pPr lvl="1"/>
            <a:r>
              <a:rPr lang="en-US" altLang="en-US" dirty="0"/>
              <a:t>Format: begin with </a:t>
            </a:r>
            <a:r>
              <a:rPr lang="en-US" altLang="en-US" dirty="0">
                <a:latin typeface="Courier New" panose="02070309020205020404" pitchFamily="49" charset="0"/>
                <a:cs typeface="Courier New" panose="02070309020205020404" pitchFamily="49" charset="0"/>
              </a:rPr>
              <a:t>class </a:t>
            </a:r>
            <a:r>
              <a:rPr lang="en-US" altLang="en-US" i="1" dirty="0" err="1">
                <a:latin typeface="Courier New" panose="02070309020205020404" pitchFamily="49" charset="0"/>
                <a:cs typeface="Courier New" panose="02070309020205020404" pitchFamily="49" charset="0"/>
              </a:rPr>
              <a:t>Class_name</a:t>
            </a:r>
            <a:r>
              <a:rPr lang="en-US" altLang="en-US" dirty="0">
                <a:latin typeface="Courier New" panose="02070309020205020404" pitchFamily="49" charset="0"/>
                <a:cs typeface="Courier New" panose="02070309020205020404" pitchFamily="49" charset="0"/>
              </a:rPr>
              <a:t>:</a:t>
            </a:r>
          </a:p>
          <a:p>
            <a:pPr lvl="2"/>
            <a:r>
              <a:rPr lang="en-US" altLang="en-US" dirty="0">
                <a:cs typeface="Courier New" panose="02070309020205020404" pitchFamily="49" charset="0"/>
              </a:rPr>
              <a:t>Class names often start with uppercase letter</a:t>
            </a:r>
          </a:p>
          <a:p>
            <a:pPr lvl="1"/>
            <a:r>
              <a:rPr lang="en-US" altLang="en-US" dirty="0">
                <a:cs typeface="Courier New" panose="02070309020205020404" pitchFamily="49" charset="0"/>
              </a:rPr>
              <a:t>Method definition like any other python function definition</a:t>
            </a:r>
          </a:p>
          <a:p>
            <a:pPr lvl="2"/>
            <a:r>
              <a:rPr lang="en-US" altLang="en-US" u="sng" dirty="0">
                <a:latin typeface="Courier New" panose="02070309020205020404" pitchFamily="49" charset="0"/>
                <a:cs typeface="Courier New" panose="02070309020205020404" pitchFamily="49" charset="0"/>
              </a:rPr>
              <a:t>self</a:t>
            </a:r>
            <a:r>
              <a:rPr lang="en-US" altLang="en-US" u="sng" dirty="0">
                <a:cs typeface="Courier New" panose="02070309020205020404" pitchFamily="49" charset="0"/>
              </a:rPr>
              <a:t> parameter</a:t>
            </a:r>
            <a:r>
              <a:rPr lang="en-US" altLang="en-US" dirty="0">
                <a:cs typeface="Courier New" panose="02070309020205020404" pitchFamily="49" charset="0"/>
              </a:rPr>
              <a:t>: required in every method in the class – references the specific object that the method is working on</a:t>
            </a:r>
          </a:p>
          <a:p>
            <a:pPr>
              <a:buFontTx/>
              <a:buChar char="•"/>
            </a:pP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FB7B335-19A9-4756-A517-7F59A7A1840B}"/>
              </a:ext>
            </a:extLst>
          </p:cNvPr>
          <p:cNvSpPr>
            <a:spLocks noGrp="1" noChangeArrowheads="1"/>
          </p:cNvSpPr>
          <p:nvPr>
            <p:ph type="title"/>
          </p:nvPr>
        </p:nvSpPr>
        <p:spPr/>
        <p:txBody>
          <a:bodyPr/>
          <a:lstStyle/>
          <a:p>
            <a:r>
              <a:rPr lang="en-US" altLang="en-US" dirty="0"/>
              <a:t>Class Definitions</a:t>
            </a:r>
            <a:r>
              <a:rPr lang="en-US" altLang="en-US" sz="2000" b="0" dirty="0"/>
              <a:t> (2 of 4)</a:t>
            </a:r>
            <a:endParaRPr lang="en-US" altLang="en-US" sz="2000" dirty="0"/>
          </a:p>
        </p:txBody>
      </p:sp>
      <p:sp>
        <p:nvSpPr>
          <p:cNvPr id="15363" name="Content Placeholder 2">
            <a:extLst>
              <a:ext uri="{FF2B5EF4-FFF2-40B4-BE49-F238E27FC236}">
                <a16:creationId xmlns:a16="http://schemas.microsoft.com/office/drawing/2014/main" id="{2F75D160-8D9C-42BD-8067-287EBB53463B}"/>
              </a:ext>
            </a:extLst>
          </p:cNvPr>
          <p:cNvSpPr>
            <a:spLocks noGrp="1" noChangeArrowheads="1"/>
          </p:cNvSpPr>
          <p:nvPr>
            <p:ph idx="1"/>
          </p:nvPr>
        </p:nvSpPr>
        <p:spPr/>
        <p:txBody>
          <a:bodyPr/>
          <a:lstStyle/>
          <a:p>
            <a:pPr>
              <a:buFontTx/>
              <a:buChar char="•"/>
            </a:pPr>
            <a:r>
              <a:rPr lang="en-US" altLang="en-US" u="sng" dirty="0">
                <a:cs typeface="Courier New" panose="02070309020205020404" pitchFamily="49" charset="0"/>
              </a:rPr>
              <a:t>Initializer method</a:t>
            </a:r>
            <a:r>
              <a:rPr lang="en-US" altLang="en-US" dirty="0">
                <a:cs typeface="Courier New" panose="02070309020205020404" pitchFamily="49" charset="0"/>
              </a:rPr>
              <a:t>: automatically executed when an instance of the class is created</a:t>
            </a:r>
          </a:p>
          <a:p>
            <a:pPr lvl="1"/>
            <a:r>
              <a:rPr lang="en-US" altLang="en-US" dirty="0">
                <a:cs typeface="Courier New" panose="02070309020205020404" pitchFamily="49" charset="0"/>
              </a:rPr>
              <a:t>Initializes object’s data attributes and assigns </a:t>
            </a:r>
            <a:r>
              <a:rPr lang="en-US" altLang="en-US" dirty="0">
                <a:latin typeface="Courier New" panose="02070309020205020404" pitchFamily="49" charset="0"/>
                <a:cs typeface="Courier New" panose="02070309020205020404" pitchFamily="49" charset="0"/>
              </a:rPr>
              <a:t>self</a:t>
            </a:r>
            <a:r>
              <a:rPr lang="en-US" altLang="en-US" dirty="0">
                <a:cs typeface="Courier New" panose="02070309020205020404" pitchFamily="49" charset="0"/>
              </a:rPr>
              <a:t> parameter to the object that was just created</a:t>
            </a:r>
          </a:p>
          <a:p>
            <a:pPr lvl="1"/>
            <a:r>
              <a:rPr lang="en-US" altLang="en-US" dirty="0">
                <a:cs typeface="Courier New" panose="02070309020205020404" pitchFamily="49" charset="0"/>
              </a:rPr>
              <a:t>Format: </a:t>
            </a:r>
            <a:r>
              <a:rPr lang="en-US" altLang="en-US" dirty="0">
                <a:latin typeface="Courier New" panose="02070309020205020404" pitchFamily="49" charset="0"/>
                <a:cs typeface="Courier New" panose="02070309020205020404" pitchFamily="49" charset="0"/>
              </a:rPr>
              <a:t>def __</a:t>
            </a:r>
            <a:r>
              <a:rPr lang="en-US" altLang="en-US" dirty="0" err="1">
                <a:latin typeface="Courier New" panose="02070309020205020404" pitchFamily="49" charset="0"/>
                <a:cs typeface="Courier New" panose="02070309020205020404" pitchFamily="49" charset="0"/>
              </a:rPr>
              <a:t>init</a:t>
            </a:r>
            <a:r>
              <a:rPr lang="en-US" altLang="en-US" dirty="0">
                <a:latin typeface="Courier New" panose="02070309020205020404" pitchFamily="49" charset="0"/>
                <a:cs typeface="Courier New" panose="02070309020205020404" pitchFamily="49" charset="0"/>
              </a:rPr>
              <a:t>__ (self):</a:t>
            </a:r>
          </a:p>
          <a:p>
            <a:pPr lvl="1"/>
            <a:r>
              <a:rPr lang="en-US" altLang="en-US" dirty="0">
                <a:cs typeface="Courier New" panose="02070309020205020404" pitchFamily="49" charset="0"/>
              </a:rPr>
              <a:t>Usually the first method in a class definition</a:t>
            </a:r>
          </a:p>
          <a:p>
            <a:pPr>
              <a:buFontTx/>
              <a:buChar char="•"/>
            </a:pP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6EAC557-F1F5-4C1D-8699-3E5582991ED0}"/>
              </a:ext>
            </a:extLst>
          </p:cNvPr>
          <p:cNvSpPr>
            <a:spLocks noGrp="1" noChangeArrowheads="1"/>
          </p:cNvSpPr>
          <p:nvPr>
            <p:ph type="title"/>
          </p:nvPr>
        </p:nvSpPr>
        <p:spPr>
          <a:xfrm>
            <a:off x="457200" y="228600"/>
            <a:ext cx="8229600" cy="593725"/>
          </a:xfrm>
        </p:spPr>
        <p:txBody>
          <a:bodyPr/>
          <a:lstStyle/>
          <a:p>
            <a:r>
              <a:rPr lang="en-US" altLang="en-US" dirty="0"/>
              <a:t>Class Definitions</a:t>
            </a:r>
            <a:r>
              <a:rPr lang="en-US" altLang="en-US" sz="2000" b="0" dirty="0"/>
              <a:t> (3 of 4)</a:t>
            </a:r>
            <a:endParaRPr lang="en-US" altLang="en-US" sz="2000" dirty="0"/>
          </a:p>
        </p:txBody>
      </p:sp>
      <p:sp>
        <p:nvSpPr>
          <p:cNvPr id="2" name="Text Placeholder 1">
            <a:extLst>
              <a:ext uri="{FF2B5EF4-FFF2-40B4-BE49-F238E27FC236}">
                <a16:creationId xmlns:a16="http://schemas.microsoft.com/office/drawing/2014/main" id="{262CC6D7-201B-486A-A732-57E5EEC79CDD}"/>
              </a:ext>
            </a:extLst>
          </p:cNvPr>
          <p:cNvSpPr>
            <a:spLocks noGrp="1"/>
          </p:cNvSpPr>
          <p:nvPr>
            <p:ph type="body" sz="quarter" idx="13"/>
          </p:nvPr>
        </p:nvSpPr>
        <p:spPr>
          <a:xfrm>
            <a:off x="457200" y="5834826"/>
            <a:ext cx="8229600" cy="450189"/>
          </a:xfrm>
        </p:spPr>
        <p:txBody>
          <a:bodyPr/>
          <a:lstStyle/>
          <a:p>
            <a:r>
              <a:rPr lang="en-US" b="1" dirty="0"/>
              <a:t>Figure 10-5 </a:t>
            </a:r>
            <a:r>
              <a:rPr lang="en-US" dirty="0"/>
              <a:t>Actions caused by the </a:t>
            </a:r>
            <a:r>
              <a:rPr lang="en-US" dirty="0">
                <a:latin typeface="Courier New" panose="02070309020205020404" pitchFamily="49" charset="0"/>
                <a:cs typeface="Courier New" panose="02070309020205020404" pitchFamily="49" charset="0"/>
              </a:rPr>
              <a:t>Coin()</a:t>
            </a:r>
            <a:r>
              <a:rPr lang="en-US" dirty="0"/>
              <a:t> expression</a:t>
            </a:r>
            <a:endParaRPr lang="en-AU" dirty="0"/>
          </a:p>
        </p:txBody>
      </p:sp>
      <p:pic>
        <p:nvPicPr>
          <p:cNvPr id="16387" name="Picture 3" descr="An illustration of the actions caused by the coin class.">
            <a:extLst>
              <a:ext uri="{FF2B5EF4-FFF2-40B4-BE49-F238E27FC236}">
                <a16:creationId xmlns:a16="http://schemas.microsoft.com/office/drawing/2014/main" id="{E709F4D5-C007-4076-A144-585CA7D60229}"/>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1347956" y="1023173"/>
            <a:ext cx="6448088" cy="4344987"/>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D7B7040-B644-49EA-9362-5954ED42E15E}"/>
              </a:ext>
            </a:extLst>
          </p:cNvPr>
          <p:cNvSpPr>
            <a:spLocks noGrp="1" noChangeArrowheads="1"/>
          </p:cNvSpPr>
          <p:nvPr>
            <p:ph type="title"/>
          </p:nvPr>
        </p:nvSpPr>
        <p:spPr/>
        <p:txBody>
          <a:bodyPr/>
          <a:lstStyle/>
          <a:p>
            <a:r>
              <a:rPr lang="en-US" altLang="en-US" dirty="0"/>
              <a:t>Class Definitions</a:t>
            </a:r>
            <a:r>
              <a:rPr lang="en-US" altLang="en-US" sz="2000" b="0" dirty="0"/>
              <a:t> (4 of 4)</a:t>
            </a:r>
            <a:endParaRPr lang="en-US" altLang="en-US" sz="2000" dirty="0"/>
          </a:p>
        </p:txBody>
      </p:sp>
      <p:sp>
        <p:nvSpPr>
          <p:cNvPr id="17411" name="Content Placeholder 2">
            <a:extLst>
              <a:ext uri="{FF2B5EF4-FFF2-40B4-BE49-F238E27FC236}">
                <a16:creationId xmlns:a16="http://schemas.microsoft.com/office/drawing/2014/main" id="{93B353AE-9285-4C9A-8C41-87AFF82E9815}"/>
              </a:ext>
            </a:extLst>
          </p:cNvPr>
          <p:cNvSpPr>
            <a:spLocks noGrp="1" noChangeArrowheads="1"/>
          </p:cNvSpPr>
          <p:nvPr>
            <p:ph idx="1"/>
          </p:nvPr>
        </p:nvSpPr>
        <p:spPr/>
        <p:txBody>
          <a:bodyPr/>
          <a:lstStyle/>
          <a:p>
            <a:pPr>
              <a:buFontTx/>
              <a:buChar char="•"/>
            </a:pPr>
            <a:r>
              <a:rPr lang="en-US" altLang="en-US" dirty="0">
                <a:cs typeface="Courier New" panose="02070309020205020404" pitchFamily="49" charset="0"/>
              </a:rPr>
              <a:t>To create a new instance of a class call the initializer method</a:t>
            </a:r>
          </a:p>
          <a:p>
            <a:pPr lvl="1"/>
            <a:r>
              <a:rPr lang="en-US" altLang="en-US" dirty="0">
                <a:cs typeface="Courier New" panose="02070309020205020404" pitchFamily="49" charset="0"/>
              </a:rPr>
              <a:t>Format: </a:t>
            </a:r>
            <a:r>
              <a:rPr lang="en-US" altLang="en-US" i="1" dirty="0" err="1">
                <a:latin typeface="Courier New" panose="02070309020205020404" pitchFamily="49" charset="0"/>
                <a:cs typeface="Courier New" panose="02070309020205020404" pitchFamily="49" charset="0"/>
              </a:rPr>
              <a:t>My_instance</a:t>
            </a:r>
            <a:r>
              <a:rPr lang="en-US" altLang="en-US" dirty="0">
                <a:latin typeface="Courier New" panose="02070309020205020404" pitchFamily="49" charset="0"/>
                <a:cs typeface="Courier New" panose="02070309020205020404" pitchFamily="49" charset="0"/>
              </a:rPr>
              <a:t> = </a:t>
            </a:r>
            <a:r>
              <a:rPr lang="en-US" altLang="en-US" i="1" dirty="0" err="1">
                <a:latin typeface="Courier New" panose="02070309020205020404" pitchFamily="49" charset="0"/>
                <a:cs typeface="Courier New" panose="02070309020205020404" pitchFamily="49" charset="0"/>
              </a:rPr>
              <a:t>Class_Name</a:t>
            </a:r>
            <a:r>
              <a:rPr lang="en-US" altLang="en-US" dirty="0">
                <a:latin typeface="Courier New" panose="02070309020205020404" pitchFamily="49" charset="0"/>
                <a:cs typeface="Courier New" panose="02070309020205020404" pitchFamily="49" charset="0"/>
              </a:rPr>
              <a:t>()</a:t>
            </a:r>
          </a:p>
          <a:p>
            <a:pPr>
              <a:buFontTx/>
              <a:buChar char="•"/>
            </a:pPr>
            <a:r>
              <a:rPr lang="en-US" altLang="en-US" dirty="0">
                <a:cs typeface="Courier New" panose="02070309020205020404" pitchFamily="49" charset="0"/>
              </a:rPr>
              <a:t>To call any of the class methods using the created instance, use dot notation</a:t>
            </a:r>
          </a:p>
          <a:p>
            <a:pPr lvl="1"/>
            <a:r>
              <a:rPr lang="en-US" altLang="en-US" dirty="0">
                <a:cs typeface="Courier New" panose="02070309020205020404" pitchFamily="49" charset="0"/>
              </a:rPr>
              <a:t>Format: </a:t>
            </a:r>
            <a:r>
              <a:rPr lang="en-US" altLang="en-US" i="1" dirty="0" err="1">
                <a:latin typeface="Courier New" panose="02070309020205020404" pitchFamily="49" charset="0"/>
                <a:cs typeface="Courier New" panose="02070309020205020404" pitchFamily="49" charset="0"/>
              </a:rPr>
              <a:t>My_instance</a:t>
            </a:r>
            <a:r>
              <a:rPr lang="en-US" altLang="en-US" dirty="0" err="1">
                <a:latin typeface="Courier New" panose="02070309020205020404" pitchFamily="49" charset="0"/>
                <a:cs typeface="Courier New" panose="02070309020205020404" pitchFamily="49" charset="0"/>
              </a:rPr>
              <a:t>.</a:t>
            </a:r>
            <a:r>
              <a:rPr lang="en-US" altLang="en-US" i="1" dirty="0" err="1">
                <a:latin typeface="Courier New" panose="02070309020205020404" pitchFamily="49" charset="0"/>
                <a:cs typeface="Courier New" panose="02070309020205020404" pitchFamily="49" charset="0"/>
              </a:rPr>
              <a:t>method</a:t>
            </a:r>
            <a:r>
              <a:rPr lang="en-US" altLang="en-US" dirty="0">
                <a:latin typeface="Courier New" panose="02070309020205020404" pitchFamily="49" charset="0"/>
                <a:cs typeface="Courier New" panose="02070309020205020404" pitchFamily="49" charset="0"/>
              </a:rPr>
              <a:t>()</a:t>
            </a:r>
          </a:p>
          <a:p>
            <a:pPr lvl="1"/>
            <a:r>
              <a:rPr lang="en-US" altLang="en-US" dirty="0">
                <a:cs typeface="Courier New" panose="02070309020205020404" pitchFamily="49" charset="0"/>
              </a:rPr>
              <a:t>Because the </a:t>
            </a:r>
            <a:r>
              <a:rPr lang="en-US" altLang="en-US" dirty="0">
                <a:latin typeface="Courier New" panose="02070309020205020404" pitchFamily="49" charset="0"/>
                <a:cs typeface="Courier New" panose="02070309020205020404" pitchFamily="49" charset="0"/>
              </a:rPr>
              <a:t>self</a:t>
            </a:r>
            <a:r>
              <a:rPr lang="en-US" altLang="en-US" dirty="0">
                <a:cs typeface="Courier New" panose="02070309020205020404" pitchFamily="49" charset="0"/>
              </a:rPr>
              <a:t> parameter references the specific instance of the object, the method will affect this instance</a:t>
            </a:r>
          </a:p>
          <a:p>
            <a:pPr lvl="2"/>
            <a:r>
              <a:rPr lang="en-US" altLang="en-US" dirty="0">
                <a:cs typeface="Courier New" panose="02070309020205020404" pitchFamily="49" charset="0"/>
              </a:rPr>
              <a:t>Reference to </a:t>
            </a:r>
            <a:r>
              <a:rPr lang="en-US" altLang="en-US" dirty="0">
                <a:latin typeface="Courier New" panose="02070309020205020404" pitchFamily="49" charset="0"/>
                <a:cs typeface="Courier New" panose="02070309020205020404" pitchFamily="49" charset="0"/>
              </a:rPr>
              <a:t>self</a:t>
            </a:r>
            <a:r>
              <a:rPr lang="en-US" altLang="en-US" dirty="0">
                <a:cs typeface="Courier New" panose="02070309020205020404" pitchFamily="49" charset="0"/>
              </a:rPr>
              <a:t> is passed automatically</a:t>
            </a:r>
          </a:p>
          <a:p>
            <a:pPr>
              <a:buFontTx/>
              <a:buChar char="•"/>
            </a:pP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49BD8CE8-88DC-4F99-A562-400DDF899558}"/>
              </a:ext>
            </a:extLst>
          </p:cNvPr>
          <p:cNvSpPr>
            <a:spLocks noGrp="1" noChangeArrowheads="1"/>
          </p:cNvSpPr>
          <p:nvPr>
            <p:ph type="title"/>
          </p:nvPr>
        </p:nvSpPr>
        <p:spPr/>
        <p:txBody>
          <a:bodyPr/>
          <a:lstStyle/>
          <a:p>
            <a:r>
              <a:rPr lang="en-US" altLang="en-US" dirty="0"/>
              <a:t>Hiding Attributes and Storing Classes in Modules</a:t>
            </a:r>
          </a:p>
        </p:txBody>
      </p:sp>
      <p:sp>
        <p:nvSpPr>
          <p:cNvPr id="18435" name="Content Placeholder 2">
            <a:extLst>
              <a:ext uri="{FF2B5EF4-FFF2-40B4-BE49-F238E27FC236}">
                <a16:creationId xmlns:a16="http://schemas.microsoft.com/office/drawing/2014/main" id="{4949F3F1-9671-4325-9D6A-4DF840F87844}"/>
              </a:ext>
            </a:extLst>
          </p:cNvPr>
          <p:cNvSpPr>
            <a:spLocks noGrp="1" noChangeArrowheads="1"/>
          </p:cNvSpPr>
          <p:nvPr>
            <p:ph idx="1"/>
          </p:nvPr>
        </p:nvSpPr>
        <p:spPr/>
        <p:txBody>
          <a:bodyPr/>
          <a:lstStyle/>
          <a:p>
            <a:pPr>
              <a:buFontTx/>
              <a:buChar char="•"/>
            </a:pPr>
            <a:r>
              <a:rPr lang="en-US" altLang="en-US" dirty="0">
                <a:cs typeface="Courier New" panose="02070309020205020404" pitchFamily="49" charset="0"/>
              </a:rPr>
              <a:t>An object’s data attributes should be private</a:t>
            </a:r>
          </a:p>
          <a:p>
            <a:pPr lvl="1"/>
            <a:r>
              <a:rPr lang="en-US" altLang="en-US" dirty="0">
                <a:cs typeface="Courier New" panose="02070309020205020404" pitchFamily="49" charset="0"/>
              </a:rPr>
              <a:t>To make sure of this, place two underscores (</a:t>
            </a:r>
            <a:r>
              <a:rPr lang="en-US" altLang="en-US" dirty="0">
                <a:latin typeface="Courier New" panose="02070309020205020404" pitchFamily="49" charset="0"/>
                <a:cs typeface="Courier New" panose="02070309020205020404" pitchFamily="49" charset="0"/>
              </a:rPr>
              <a:t>__</a:t>
            </a:r>
            <a:r>
              <a:rPr lang="en-US" altLang="en-US" dirty="0">
                <a:cs typeface="Courier New" panose="02070309020205020404" pitchFamily="49" charset="0"/>
              </a:rPr>
              <a:t>) in front of attribute name</a:t>
            </a:r>
          </a:p>
          <a:p>
            <a:pPr lvl="2"/>
            <a:r>
              <a:rPr lang="en-US" altLang="en-US" dirty="0">
                <a:cs typeface="Courier New" panose="02070309020205020404" pitchFamily="49" charset="0"/>
              </a:rPr>
              <a:t>Example: </a:t>
            </a:r>
            <a:r>
              <a:rPr lang="en-US" altLang="en-US" dirty="0">
                <a:latin typeface="Courier New" panose="02070309020205020404" pitchFamily="49" charset="0"/>
                <a:cs typeface="Courier New" panose="02070309020205020404" pitchFamily="49" charset="0"/>
              </a:rPr>
              <a:t>__</a:t>
            </a:r>
            <a:r>
              <a:rPr lang="en-US" altLang="en-US" dirty="0" err="1">
                <a:latin typeface="Courier New" panose="02070309020205020404" pitchFamily="49" charset="0"/>
                <a:cs typeface="Courier New" panose="02070309020205020404" pitchFamily="49" charset="0"/>
              </a:rPr>
              <a:t>current_minute</a:t>
            </a:r>
            <a:endParaRPr lang="en-US" altLang="en-US" dirty="0">
              <a:latin typeface="Courier New" panose="02070309020205020404" pitchFamily="49" charset="0"/>
              <a:cs typeface="Courier New" panose="02070309020205020404" pitchFamily="49" charset="0"/>
            </a:endParaRPr>
          </a:p>
          <a:p>
            <a:pPr>
              <a:buFontTx/>
              <a:buChar char="•"/>
            </a:pPr>
            <a:r>
              <a:rPr lang="en-US" altLang="en-US" dirty="0">
                <a:cs typeface="Courier New" panose="02070309020205020404" pitchFamily="49" charset="0"/>
              </a:rPr>
              <a:t>Classes can be stored in modules</a:t>
            </a:r>
          </a:p>
          <a:p>
            <a:pPr lvl="1"/>
            <a:r>
              <a:rPr lang="en-US" altLang="en-US" dirty="0">
                <a:cs typeface="Courier New" panose="02070309020205020404" pitchFamily="49" charset="0"/>
              </a:rPr>
              <a:t>Filename for module must end in .</a:t>
            </a:r>
            <a:r>
              <a:rPr lang="en-US" altLang="en-US" dirty="0" err="1">
                <a:cs typeface="Courier New" panose="02070309020205020404" pitchFamily="49" charset="0"/>
              </a:rPr>
              <a:t>py</a:t>
            </a:r>
            <a:endParaRPr lang="en-US" altLang="en-US" dirty="0">
              <a:cs typeface="Courier New" panose="02070309020205020404" pitchFamily="49" charset="0"/>
            </a:endParaRPr>
          </a:p>
          <a:p>
            <a:pPr lvl="1"/>
            <a:r>
              <a:rPr lang="en-US" altLang="en-US" dirty="0">
                <a:cs typeface="Courier New" panose="02070309020205020404" pitchFamily="49" charset="0"/>
              </a:rPr>
              <a:t>Module can be imported to programs that use the class</a:t>
            </a:r>
          </a:p>
          <a:p>
            <a:pPr>
              <a:buFontTx/>
              <a:buChar char="•"/>
            </a:pP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AA682C1-6522-4639-B7EB-0AFD90792695}"/>
              </a:ext>
            </a:extLst>
          </p:cNvPr>
          <p:cNvSpPr>
            <a:spLocks noGrp="1" noChangeArrowheads="1"/>
          </p:cNvSpPr>
          <p:nvPr>
            <p:ph type="title"/>
          </p:nvPr>
        </p:nvSpPr>
        <p:spPr/>
        <p:txBody>
          <a:bodyPr/>
          <a:lstStyle/>
          <a:p>
            <a:r>
              <a:rPr lang="en-US" altLang="en-US"/>
              <a:t>The </a:t>
            </a:r>
            <a:r>
              <a:rPr lang="en-US" altLang="en-US">
                <a:latin typeface="Courier New" panose="02070309020205020404" pitchFamily="49" charset="0"/>
                <a:cs typeface="Courier New" panose="02070309020205020404" pitchFamily="49" charset="0"/>
              </a:rPr>
              <a:t>BankAccount</a:t>
            </a:r>
            <a:r>
              <a:rPr lang="en-US" altLang="en-US"/>
              <a:t> Class – More About Classes</a:t>
            </a:r>
          </a:p>
        </p:txBody>
      </p:sp>
      <p:sp>
        <p:nvSpPr>
          <p:cNvPr id="19459" name="Content Placeholder 2">
            <a:extLst>
              <a:ext uri="{FF2B5EF4-FFF2-40B4-BE49-F238E27FC236}">
                <a16:creationId xmlns:a16="http://schemas.microsoft.com/office/drawing/2014/main" id="{1198F463-4F48-4E1F-998B-C71F2F9B94A7}"/>
              </a:ext>
            </a:extLst>
          </p:cNvPr>
          <p:cNvSpPr>
            <a:spLocks noGrp="1" noChangeArrowheads="1"/>
          </p:cNvSpPr>
          <p:nvPr>
            <p:ph idx="1"/>
          </p:nvPr>
        </p:nvSpPr>
        <p:spPr/>
        <p:txBody>
          <a:bodyPr/>
          <a:lstStyle/>
          <a:p>
            <a:pPr>
              <a:buFontTx/>
              <a:buChar char="•"/>
            </a:pPr>
            <a:r>
              <a:rPr lang="en-US" altLang="en-US" dirty="0"/>
              <a:t>Class methods can have multiple parameters in addition to </a:t>
            </a:r>
            <a:r>
              <a:rPr lang="en-US" altLang="en-US" dirty="0">
                <a:latin typeface="Courier New" panose="02070309020205020404" pitchFamily="49" charset="0"/>
                <a:cs typeface="Courier New" panose="02070309020205020404" pitchFamily="49" charset="0"/>
              </a:rPr>
              <a:t>self</a:t>
            </a:r>
          </a:p>
          <a:p>
            <a:pPr lvl="1"/>
            <a:r>
              <a:rPr lang="en-US" altLang="en-US" dirty="0">
                <a:cs typeface="Courier New" panose="02070309020205020404" pitchFamily="49" charset="0"/>
              </a:rPr>
              <a:t>For </a:t>
            </a:r>
            <a:r>
              <a:rPr lang="en-US" altLang="en-US" dirty="0">
                <a:latin typeface="Courier New" panose="02070309020205020404" pitchFamily="49" charset="0"/>
                <a:cs typeface="Courier New" panose="02070309020205020404" pitchFamily="49" charset="0"/>
              </a:rPr>
              <a:t>__</a:t>
            </a:r>
            <a:r>
              <a:rPr lang="en-US" altLang="en-US" dirty="0" err="1">
                <a:latin typeface="Courier New" panose="02070309020205020404" pitchFamily="49" charset="0"/>
                <a:cs typeface="Courier New" panose="02070309020205020404" pitchFamily="49" charset="0"/>
              </a:rPr>
              <a:t>init</a:t>
            </a:r>
            <a:r>
              <a:rPr lang="en-US" altLang="en-US" dirty="0">
                <a:latin typeface="Courier New" panose="02070309020205020404" pitchFamily="49" charset="0"/>
                <a:cs typeface="Courier New" panose="02070309020205020404" pitchFamily="49" charset="0"/>
              </a:rPr>
              <a:t>__</a:t>
            </a:r>
            <a:r>
              <a:rPr lang="en-US" altLang="en-US" dirty="0">
                <a:cs typeface="Courier New" panose="02070309020205020404" pitchFamily="49" charset="0"/>
              </a:rPr>
              <a:t>, parameters needed to create an instance of the class </a:t>
            </a:r>
          </a:p>
          <a:p>
            <a:pPr lvl="2"/>
            <a:r>
              <a:rPr lang="en-US" altLang="en-US" dirty="0"/>
              <a:t>Example: a </a:t>
            </a:r>
            <a:r>
              <a:rPr lang="en-US" altLang="en-US" dirty="0" err="1">
                <a:latin typeface="Courier New" panose="02070309020205020404" pitchFamily="49" charset="0"/>
                <a:cs typeface="Courier New" panose="02070309020205020404" pitchFamily="49" charset="0"/>
              </a:rPr>
              <a:t>BankAccount</a:t>
            </a:r>
            <a:r>
              <a:rPr lang="en-US" altLang="en-US" dirty="0"/>
              <a:t> object is created with a  balance</a:t>
            </a:r>
          </a:p>
          <a:p>
            <a:pPr lvl="3"/>
            <a:r>
              <a:rPr lang="en-US" altLang="en-US" dirty="0"/>
              <a:t>When called, the initializer method receives a value to be assigned to a </a:t>
            </a:r>
            <a:r>
              <a:rPr lang="en-US" altLang="en-US" dirty="0">
                <a:latin typeface="Courier New" panose="02070309020205020404" pitchFamily="49" charset="0"/>
                <a:cs typeface="Courier New" panose="02070309020205020404" pitchFamily="49" charset="0"/>
              </a:rPr>
              <a:t>__balance</a:t>
            </a:r>
            <a:r>
              <a:rPr lang="en-US" altLang="en-US" dirty="0"/>
              <a:t> attribute</a:t>
            </a:r>
          </a:p>
          <a:p>
            <a:pPr lvl="1"/>
            <a:r>
              <a:rPr lang="en-US" altLang="en-US" dirty="0"/>
              <a:t>For other methods, parameters needed to perform required task</a:t>
            </a:r>
          </a:p>
          <a:p>
            <a:pPr lvl="2"/>
            <a:r>
              <a:rPr lang="en-US" altLang="en-US" dirty="0"/>
              <a:t>Example: </a:t>
            </a:r>
            <a:r>
              <a:rPr lang="en-US" altLang="en-US" dirty="0">
                <a:latin typeface="Courier New" panose="02070309020205020404" pitchFamily="49" charset="0"/>
                <a:cs typeface="Courier New" panose="02070309020205020404" pitchFamily="49" charset="0"/>
              </a:rPr>
              <a:t>deposit</a:t>
            </a:r>
            <a:r>
              <a:rPr lang="en-US" altLang="en-US" dirty="0"/>
              <a:t> method amount to be deposited</a:t>
            </a:r>
          </a:p>
          <a:p>
            <a:pPr>
              <a:buFontTx/>
              <a:buChar char="•"/>
            </a:pP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21D68E6-98C8-45FE-8038-8929B6F6ADAB}"/>
              </a:ext>
            </a:extLst>
          </p:cNvPr>
          <p:cNvSpPr>
            <a:spLocks noGrp="1" noChangeArrowheads="1"/>
          </p:cNvSpPr>
          <p:nvPr>
            <p:ph type="title"/>
          </p:nvPr>
        </p:nvSpPr>
        <p:spPr/>
        <p:txBody>
          <a:bodyPr/>
          <a:lstStyle/>
          <a:p>
            <a:r>
              <a:rPr lang="en-US" altLang="en-US" dirty="0"/>
              <a:t>The </a:t>
            </a:r>
            <a:r>
              <a:rPr lang="en-US" altLang="en-US" dirty="0">
                <a:latin typeface="Courier New" panose="02070309020205020404" pitchFamily="49" charset="0"/>
                <a:cs typeface="Courier New" panose="02070309020205020404" pitchFamily="49" charset="0"/>
              </a:rPr>
              <a:t>__str__</a:t>
            </a:r>
            <a:r>
              <a:rPr lang="en-US" altLang="en-US" dirty="0"/>
              <a:t> method</a:t>
            </a:r>
          </a:p>
        </p:txBody>
      </p:sp>
      <p:sp>
        <p:nvSpPr>
          <p:cNvPr id="20483" name="Content Placeholder 2">
            <a:extLst>
              <a:ext uri="{FF2B5EF4-FFF2-40B4-BE49-F238E27FC236}">
                <a16:creationId xmlns:a16="http://schemas.microsoft.com/office/drawing/2014/main" id="{F88464A0-3874-42C7-8FC4-7D9E2BAF5948}"/>
              </a:ext>
            </a:extLst>
          </p:cNvPr>
          <p:cNvSpPr>
            <a:spLocks noGrp="1" noChangeArrowheads="1"/>
          </p:cNvSpPr>
          <p:nvPr>
            <p:ph idx="1"/>
          </p:nvPr>
        </p:nvSpPr>
        <p:spPr/>
        <p:txBody>
          <a:bodyPr/>
          <a:lstStyle/>
          <a:p>
            <a:pPr>
              <a:buFontTx/>
              <a:buChar char="•"/>
            </a:pPr>
            <a:r>
              <a:rPr lang="en-US" altLang="en-US" u="sng" dirty="0"/>
              <a:t>Object’s state</a:t>
            </a:r>
            <a:r>
              <a:rPr lang="en-US" altLang="en-US" dirty="0"/>
              <a:t>: the values of the object’s attribute at a given moment</a:t>
            </a:r>
          </a:p>
          <a:p>
            <a:pPr>
              <a:buFontTx/>
              <a:buChar char="•"/>
            </a:pPr>
            <a:r>
              <a:rPr lang="en-US" altLang="en-US" dirty="0">
                <a:latin typeface="Courier New" panose="02070309020205020404" pitchFamily="49" charset="0"/>
                <a:cs typeface="Courier New" panose="02070309020205020404" pitchFamily="49" charset="0"/>
              </a:rPr>
              <a:t>__str__ method</a:t>
            </a:r>
            <a:r>
              <a:rPr lang="en-US" altLang="en-US" dirty="0"/>
              <a:t>: displays the object’s state</a:t>
            </a:r>
          </a:p>
          <a:p>
            <a:pPr lvl="1"/>
            <a:r>
              <a:rPr lang="en-US" altLang="en-US" dirty="0"/>
              <a:t>Automatically called when the object is passed as an argument to the </a:t>
            </a:r>
            <a:r>
              <a:rPr lang="en-US" altLang="en-US" dirty="0">
                <a:latin typeface="Courier New" panose="02070309020205020404" pitchFamily="49" charset="0"/>
                <a:cs typeface="Courier New" panose="02070309020205020404" pitchFamily="49" charset="0"/>
              </a:rPr>
              <a:t>print</a:t>
            </a:r>
            <a:r>
              <a:rPr lang="en-US" altLang="en-US" dirty="0"/>
              <a:t> function</a:t>
            </a:r>
          </a:p>
          <a:p>
            <a:pPr lvl="1"/>
            <a:r>
              <a:rPr lang="en-US" altLang="en-US" dirty="0"/>
              <a:t>Automatically called when the object is passed as an argument to the </a:t>
            </a:r>
            <a:r>
              <a:rPr lang="en-US" altLang="en-US" dirty="0">
                <a:latin typeface="Courier New" panose="02070309020205020404" pitchFamily="49" charset="0"/>
                <a:cs typeface="Courier New" panose="02070309020205020404" pitchFamily="49" charset="0"/>
              </a:rPr>
              <a:t>str</a:t>
            </a:r>
            <a:r>
              <a:rPr lang="en-US" altLang="en-US" dirty="0"/>
              <a:t> function</a:t>
            </a:r>
          </a:p>
          <a:p>
            <a:pPr>
              <a:buFontTx/>
              <a:buChar char="•"/>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18FED0C-C062-4A3B-8E63-B4D00CF97CF8}"/>
              </a:ext>
            </a:extLst>
          </p:cNvPr>
          <p:cNvSpPr>
            <a:spLocks noGrp="1" noChangeArrowheads="1"/>
          </p:cNvSpPr>
          <p:nvPr>
            <p:ph type="title"/>
          </p:nvPr>
        </p:nvSpPr>
        <p:spPr/>
        <p:txBody>
          <a:bodyPr/>
          <a:lstStyle/>
          <a:p>
            <a:r>
              <a:rPr lang="en-US" altLang="en-US" dirty="0"/>
              <a:t>Working With Instances</a:t>
            </a:r>
            <a:r>
              <a:rPr lang="en-US" altLang="en-US" sz="2000" b="0" dirty="0"/>
              <a:t> (1 of 3)</a:t>
            </a:r>
            <a:endParaRPr lang="en-US" altLang="en-US" sz="2000" dirty="0"/>
          </a:p>
        </p:txBody>
      </p:sp>
      <p:sp>
        <p:nvSpPr>
          <p:cNvPr id="21507" name="Content Placeholder 2">
            <a:extLst>
              <a:ext uri="{FF2B5EF4-FFF2-40B4-BE49-F238E27FC236}">
                <a16:creationId xmlns:a16="http://schemas.microsoft.com/office/drawing/2014/main" id="{F390BF42-B534-4433-9433-09986A24175A}"/>
              </a:ext>
            </a:extLst>
          </p:cNvPr>
          <p:cNvSpPr>
            <a:spLocks noGrp="1" noChangeArrowheads="1"/>
          </p:cNvSpPr>
          <p:nvPr>
            <p:ph idx="1"/>
          </p:nvPr>
        </p:nvSpPr>
        <p:spPr/>
        <p:txBody>
          <a:bodyPr/>
          <a:lstStyle/>
          <a:p>
            <a:pPr>
              <a:buFontTx/>
              <a:buChar char="•"/>
            </a:pPr>
            <a:r>
              <a:rPr lang="en-US" altLang="en-US" u="sng" dirty="0"/>
              <a:t>Instance attribute</a:t>
            </a:r>
            <a:r>
              <a:rPr lang="en-US" altLang="en-US" dirty="0"/>
              <a:t>: belongs to a specific instance of a class</a:t>
            </a:r>
          </a:p>
          <a:p>
            <a:pPr lvl="1"/>
            <a:r>
              <a:rPr lang="en-US" altLang="en-US" dirty="0"/>
              <a:t>Created when a method uses the </a:t>
            </a:r>
            <a:r>
              <a:rPr lang="en-US" altLang="en-US" dirty="0">
                <a:latin typeface="Courier New" panose="02070309020205020404" pitchFamily="49" charset="0"/>
                <a:cs typeface="Courier New" panose="02070309020205020404" pitchFamily="49" charset="0"/>
              </a:rPr>
              <a:t>self</a:t>
            </a:r>
            <a:r>
              <a:rPr lang="en-US" altLang="en-US" dirty="0"/>
              <a:t> parameter to create an attribute</a:t>
            </a:r>
          </a:p>
          <a:p>
            <a:pPr>
              <a:buFontTx/>
              <a:buChar char="•"/>
            </a:pPr>
            <a:r>
              <a:rPr lang="en-US" altLang="en-US" dirty="0"/>
              <a:t>If many instances of a class are created, each would have its own set of attributes</a:t>
            </a:r>
          </a:p>
          <a:p>
            <a:pPr>
              <a:buFontTx/>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624988-F9B4-4709-81BD-848665A8F6B8}"/>
              </a:ext>
            </a:extLst>
          </p:cNvPr>
          <p:cNvSpPr>
            <a:spLocks noGrp="1"/>
          </p:cNvSpPr>
          <p:nvPr>
            <p:ph type="title"/>
          </p:nvPr>
        </p:nvSpPr>
        <p:spPr/>
        <p:txBody>
          <a:bodyPr/>
          <a:lstStyle/>
          <a:p>
            <a:r>
              <a:rPr lang="en-AU" dirty="0"/>
              <a:t>Topics</a:t>
            </a:r>
          </a:p>
        </p:txBody>
      </p:sp>
      <p:sp>
        <p:nvSpPr>
          <p:cNvPr id="5" name="Content Placeholder 4">
            <a:extLst>
              <a:ext uri="{FF2B5EF4-FFF2-40B4-BE49-F238E27FC236}">
                <a16:creationId xmlns:a16="http://schemas.microsoft.com/office/drawing/2014/main" id="{2EC9F791-79DB-4950-A1FD-694162589711}"/>
              </a:ext>
            </a:extLst>
          </p:cNvPr>
          <p:cNvSpPr>
            <a:spLocks noGrp="1"/>
          </p:cNvSpPr>
          <p:nvPr>
            <p:ph idx="1"/>
          </p:nvPr>
        </p:nvSpPr>
        <p:spPr/>
        <p:txBody>
          <a:bodyPr/>
          <a:lstStyle/>
          <a:p>
            <a:r>
              <a:rPr lang="en-US" dirty="0"/>
              <a:t>Procedural and Object-Oriented Programming</a:t>
            </a:r>
          </a:p>
          <a:p>
            <a:r>
              <a:rPr lang="en-US" dirty="0"/>
              <a:t>Classes</a:t>
            </a:r>
          </a:p>
          <a:p>
            <a:r>
              <a:rPr lang="en-US" dirty="0"/>
              <a:t>Working with Instances</a:t>
            </a:r>
          </a:p>
          <a:p>
            <a:r>
              <a:rPr lang="en-US" dirty="0"/>
              <a:t>Techniques for Designing Classes</a:t>
            </a: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coin 1 points to a coin object, in which underscore underscore side up points to open quote Heads close quote. coin 2 points to a coin object, in which underscore underscore side up points to open quote Heads close quote. coin 3 points to a coin object, in which underscore underscore side up points to open quote Heads close quote. ">
            <a:extLst>
              <a:ext uri="{FF2B5EF4-FFF2-40B4-BE49-F238E27FC236}">
                <a16:creationId xmlns:a16="http://schemas.microsoft.com/office/drawing/2014/main" id="{BB837B43-BF6D-429E-BF25-AF2F7BF98BF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1557366" y="1505400"/>
            <a:ext cx="6029268" cy="36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1DCDC7C-BE8D-41EE-8B31-68EBD55863BF}"/>
              </a:ext>
            </a:extLst>
          </p:cNvPr>
          <p:cNvSpPr>
            <a:spLocks noGrp="1"/>
          </p:cNvSpPr>
          <p:nvPr>
            <p:ph type="title"/>
          </p:nvPr>
        </p:nvSpPr>
        <p:spPr>
          <a:xfrm>
            <a:off x="457200" y="228600"/>
            <a:ext cx="8229600" cy="609600"/>
          </a:xfrm>
        </p:spPr>
        <p:txBody>
          <a:bodyPr/>
          <a:lstStyle/>
          <a:p>
            <a:r>
              <a:rPr lang="en-US" altLang="en-US" dirty="0"/>
              <a:t>Working With Instances</a:t>
            </a:r>
            <a:r>
              <a:rPr lang="en-US" altLang="en-US" sz="2000" b="0" dirty="0"/>
              <a:t> (2 of 3)</a:t>
            </a:r>
            <a:endParaRPr lang="en-AU" sz="2000" dirty="0"/>
          </a:p>
        </p:txBody>
      </p:sp>
      <p:sp>
        <p:nvSpPr>
          <p:cNvPr id="3" name="Text Placeholder 2">
            <a:extLst>
              <a:ext uri="{FF2B5EF4-FFF2-40B4-BE49-F238E27FC236}">
                <a16:creationId xmlns:a16="http://schemas.microsoft.com/office/drawing/2014/main" id="{75573535-300B-4F4B-96B9-5F1E467A3EC5}"/>
              </a:ext>
            </a:extLst>
          </p:cNvPr>
          <p:cNvSpPr>
            <a:spLocks noGrp="1"/>
          </p:cNvSpPr>
          <p:nvPr>
            <p:ph type="body" sz="quarter" idx="13"/>
          </p:nvPr>
        </p:nvSpPr>
        <p:spPr>
          <a:xfrm>
            <a:off x="457200" y="5943600"/>
            <a:ext cx="8229600" cy="341416"/>
          </a:xfrm>
        </p:spPr>
        <p:txBody>
          <a:bodyPr/>
          <a:lstStyle/>
          <a:p>
            <a:r>
              <a:rPr lang="en-US" b="1" dirty="0"/>
              <a:t>Figure 10-7 </a:t>
            </a:r>
            <a:r>
              <a:rPr lang="en-US" dirty="0"/>
              <a:t>The </a:t>
            </a:r>
            <a:r>
              <a:rPr lang="en-US" dirty="0">
                <a:latin typeface="Courier New" panose="02070309020205020404" pitchFamily="49" charset="0"/>
                <a:cs typeface="Courier New" panose="02070309020205020404" pitchFamily="49" charset="0"/>
              </a:rPr>
              <a:t>coin1</a:t>
            </a:r>
            <a:r>
              <a:rPr lang="en-US" dirty="0"/>
              <a:t>, </a:t>
            </a:r>
            <a:r>
              <a:rPr lang="en-US" dirty="0">
                <a:latin typeface="Courier New" panose="02070309020205020404" pitchFamily="49" charset="0"/>
                <a:cs typeface="Courier New" panose="02070309020205020404" pitchFamily="49" charset="0"/>
              </a:rPr>
              <a:t>coin2</a:t>
            </a:r>
            <a:r>
              <a:rPr lang="en-US" dirty="0"/>
              <a:t>, and </a:t>
            </a:r>
            <a:r>
              <a:rPr lang="en-US" dirty="0">
                <a:latin typeface="Courier New" panose="02070309020205020404" pitchFamily="49" charset="0"/>
                <a:cs typeface="Courier New" panose="02070309020205020404" pitchFamily="49" charset="0"/>
              </a:rPr>
              <a:t>coin3</a:t>
            </a:r>
            <a:r>
              <a:rPr lang="en-US" dirty="0"/>
              <a:t> variables reference three </a:t>
            </a:r>
            <a:r>
              <a:rPr lang="en-US" dirty="0">
                <a:latin typeface="Courier New" panose="02070309020205020404" pitchFamily="49" charset="0"/>
                <a:cs typeface="Courier New" panose="02070309020205020404" pitchFamily="49" charset="0"/>
              </a:rPr>
              <a:t>Coin</a:t>
            </a:r>
            <a:r>
              <a:rPr lang="en-US" dirty="0"/>
              <a:t> objects</a:t>
            </a:r>
            <a:endParaRPr lang="en-A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4" descr="coin 1 points to a coin object, in which underscore underscore side up points to open quote Tails close quote. coin 2 points to a coin object, in which underscore underscore side up points to open quote Tails close quote. coin 3 points to a coin object, in which underscore underscore side up points to open quote Heads close quote. ">
            <a:extLst>
              <a:ext uri="{FF2B5EF4-FFF2-40B4-BE49-F238E27FC236}">
                <a16:creationId xmlns:a16="http://schemas.microsoft.com/office/drawing/2014/main" id="{13C321ED-1EAC-485D-9969-9CD4AC80867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1557367" y="1524000"/>
            <a:ext cx="6029267" cy="36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1DCDC7C-BE8D-41EE-8B31-68EBD55863BF}"/>
              </a:ext>
            </a:extLst>
          </p:cNvPr>
          <p:cNvSpPr>
            <a:spLocks noGrp="1"/>
          </p:cNvSpPr>
          <p:nvPr>
            <p:ph type="title"/>
          </p:nvPr>
        </p:nvSpPr>
        <p:spPr>
          <a:xfrm>
            <a:off x="457200" y="228600"/>
            <a:ext cx="8229600" cy="609600"/>
          </a:xfrm>
        </p:spPr>
        <p:txBody>
          <a:bodyPr/>
          <a:lstStyle/>
          <a:p>
            <a:r>
              <a:rPr lang="en-US" altLang="en-US" dirty="0"/>
              <a:t>Working With Instances</a:t>
            </a:r>
            <a:r>
              <a:rPr lang="en-US" altLang="en-US" sz="2000" b="0" dirty="0"/>
              <a:t> (3 of 3)</a:t>
            </a:r>
            <a:endParaRPr lang="en-AU" sz="2000" dirty="0"/>
          </a:p>
        </p:txBody>
      </p:sp>
      <p:sp>
        <p:nvSpPr>
          <p:cNvPr id="3" name="Text Placeholder 2">
            <a:extLst>
              <a:ext uri="{FF2B5EF4-FFF2-40B4-BE49-F238E27FC236}">
                <a16:creationId xmlns:a16="http://schemas.microsoft.com/office/drawing/2014/main" id="{75573535-300B-4F4B-96B9-5F1E467A3EC5}"/>
              </a:ext>
            </a:extLst>
          </p:cNvPr>
          <p:cNvSpPr>
            <a:spLocks noGrp="1"/>
          </p:cNvSpPr>
          <p:nvPr>
            <p:ph type="body" sz="quarter" idx="13"/>
          </p:nvPr>
        </p:nvSpPr>
        <p:spPr>
          <a:xfrm>
            <a:off x="457200" y="5809800"/>
            <a:ext cx="8229600" cy="475216"/>
          </a:xfrm>
        </p:spPr>
        <p:txBody>
          <a:bodyPr/>
          <a:lstStyle/>
          <a:p>
            <a:r>
              <a:rPr lang="en-US" b="1" dirty="0"/>
              <a:t>Figure 10-8 </a:t>
            </a:r>
            <a:r>
              <a:rPr lang="en-US" dirty="0"/>
              <a:t>The objects after the </a:t>
            </a:r>
            <a:r>
              <a:rPr lang="en-US" dirty="0">
                <a:latin typeface="Courier New" panose="02070309020205020404" pitchFamily="49" charset="0"/>
                <a:cs typeface="Courier New" panose="02070309020205020404" pitchFamily="49" charset="0"/>
              </a:rPr>
              <a:t>toss</a:t>
            </a:r>
            <a:r>
              <a:rPr lang="en-US" dirty="0"/>
              <a:t> method</a:t>
            </a:r>
            <a:endParaRPr lang="en-AU" dirty="0"/>
          </a:p>
        </p:txBody>
      </p:sp>
    </p:spTree>
    <p:extLst>
      <p:ext uri="{BB962C8B-B14F-4D97-AF65-F5344CB8AC3E}">
        <p14:creationId xmlns:p14="http://schemas.microsoft.com/office/powerpoint/2010/main" val="1933913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AF382FB-DBD3-41FC-9FE3-429326F9756C}"/>
              </a:ext>
            </a:extLst>
          </p:cNvPr>
          <p:cNvSpPr>
            <a:spLocks noGrp="1" noChangeArrowheads="1"/>
          </p:cNvSpPr>
          <p:nvPr>
            <p:ph type="title"/>
          </p:nvPr>
        </p:nvSpPr>
        <p:spPr/>
        <p:txBody>
          <a:bodyPr/>
          <a:lstStyle/>
          <a:p>
            <a:r>
              <a:rPr lang="en-US" altLang="en-US" dirty="0"/>
              <a:t>Accessor and Mutator Methods </a:t>
            </a:r>
          </a:p>
        </p:txBody>
      </p:sp>
      <p:sp>
        <p:nvSpPr>
          <p:cNvPr id="23555" name="Content Placeholder 2">
            <a:extLst>
              <a:ext uri="{FF2B5EF4-FFF2-40B4-BE49-F238E27FC236}">
                <a16:creationId xmlns:a16="http://schemas.microsoft.com/office/drawing/2014/main" id="{EF0A884C-0A8A-4AB1-8489-D65C364E4AA6}"/>
              </a:ext>
            </a:extLst>
          </p:cNvPr>
          <p:cNvSpPr>
            <a:spLocks noGrp="1" noChangeArrowheads="1"/>
          </p:cNvSpPr>
          <p:nvPr>
            <p:ph idx="1"/>
          </p:nvPr>
        </p:nvSpPr>
        <p:spPr/>
        <p:txBody>
          <a:bodyPr/>
          <a:lstStyle/>
          <a:p>
            <a:pPr>
              <a:buFontTx/>
              <a:buChar char="•"/>
            </a:pPr>
            <a:r>
              <a:rPr lang="en-US" altLang="en-US" dirty="0">
                <a:cs typeface="Courier New" panose="02070309020205020404" pitchFamily="49" charset="0"/>
              </a:rPr>
              <a:t>Typically, all of a class’s data attributes are private and provide methods to access and change them</a:t>
            </a:r>
          </a:p>
          <a:p>
            <a:pPr>
              <a:buFontTx/>
              <a:buChar char="•"/>
            </a:pPr>
            <a:r>
              <a:rPr lang="en-US" altLang="en-US" u="sng" dirty="0">
                <a:cs typeface="Courier New" panose="02070309020205020404" pitchFamily="49" charset="0"/>
              </a:rPr>
              <a:t>Accessor methods</a:t>
            </a:r>
            <a:r>
              <a:rPr lang="en-US" altLang="en-US" dirty="0">
                <a:cs typeface="Courier New" panose="02070309020205020404" pitchFamily="49" charset="0"/>
              </a:rPr>
              <a:t>: return a value from a class’s attribute without changing it</a:t>
            </a:r>
          </a:p>
          <a:p>
            <a:pPr lvl="1"/>
            <a:r>
              <a:rPr lang="en-US" altLang="en-US" dirty="0">
                <a:cs typeface="Courier New" panose="02070309020205020404" pitchFamily="49" charset="0"/>
              </a:rPr>
              <a:t>Safe way for code outside the class to retrieve the value of attributes</a:t>
            </a:r>
          </a:p>
          <a:p>
            <a:pPr>
              <a:buFontTx/>
              <a:buChar char="•"/>
            </a:pPr>
            <a:r>
              <a:rPr lang="en-US" altLang="en-US" u="sng" dirty="0">
                <a:cs typeface="Courier New" panose="02070309020205020404" pitchFamily="49" charset="0"/>
              </a:rPr>
              <a:t>Mutator methods</a:t>
            </a:r>
            <a:r>
              <a:rPr lang="en-US" altLang="en-US" dirty="0">
                <a:cs typeface="Courier New" panose="02070309020205020404" pitchFamily="49" charset="0"/>
              </a:rPr>
              <a:t>: store or change the value of a data attribute</a:t>
            </a:r>
          </a:p>
          <a:p>
            <a:pPr>
              <a:buFontTx/>
              <a:buChar char="•"/>
            </a:pPr>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35F8348F-3F88-4C70-9CAF-77FD4961826E}"/>
              </a:ext>
            </a:extLst>
          </p:cNvPr>
          <p:cNvSpPr>
            <a:spLocks noGrp="1" noChangeArrowheads="1"/>
          </p:cNvSpPr>
          <p:nvPr>
            <p:ph type="title"/>
          </p:nvPr>
        </p:nvSpPr>
        <p:spPr/>
        <p:txBody>
          <a:bodyPr/>
          <a:lstStyle/>
          <a:p>
            <a:r>
              <a:rPr lang="en-US" altLang="en-US" dirty="0"/>
              <a:t>Passing Objects as Arguments</a:t>
            </a:r>
          </a:p>
        </p:txBody>
      </p:sp>
      <p:sp>
        <p:nvSpPr>
          <p:cNvPr id="24579" name="Content Placeholder 2">
            <a:extLst>
              <a:ext uri="{FF2B5EF4-FFF2-40B4-BE49-F238E27FC236}">
                <a16:creationId xmlns:a16="http://schemas.microsoft.com/office/drawing/2014/main" id="{9ACDF628-7FF9-4D79-891C-0CB2F420D282}"/>
              </a:ext>
            </a:extLst>
          </p:cNvPr>
          <p:cNvSpPr>
            <a:spLocks noGrp="1" noChangeArrowheads="1"/>
          </p:cNvSpPr>
          <p:nvPr>
            <p:ph idx="1"/>
          </p:nvPr>
        </p:nvSpPr>
        <p:spPr/>
        <p:txBody>
          <a:bodyPr/>
          <a:lstStyle/>
          <a:p>
            <a:pPr>
              <a:buFontTx/>
              <a:buChar char="•"/>
            </a:pPr>
            <a:r>
              <a:rPr lang="en-US" altLang="en-US" dirty="0"/>
              <a:t>Methods and functions often need to accept objects as arguments</a:t>
            </a:r>
          </a:p>
          <a:p>
            <a:pPr>
              <a:buFontTx/>
              <a:buChar char="•"/>
            </a:pPr>
            <a:r>
              <a:rPr lang="en-US" altLang="en-US" dirty="0"/>
              <a:t>When you pass an object as an argument, you are actually passing a reference to the object</a:t>
            </a:r>
          </a:p>
          <a:p>
            <a:pPr lvl="1"/>
            <a:r>
              <a:rPr lang="en-US" altLang="en-US" dirty="0"/>
              <a:t>The receiving method or function has access to the actual object</a:t>
            </a:r>
          </a:p>
          <a:p>
            <a:pPr lvl="2"/>
            <a:r>
              <a:rPr lang="en-US" altLang="en-US" dirty="0"/>
              <a:t>Methods of the object can be called within the receiving function or method, and data attributes may be changed using mutator methods</a:t>
            </a:r>
          </a:p>
          <a:p>
            <a:pPr>
              <a:buFontTx/>
              <a:buChar char="•"/>
            </a:pPr>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6D22F76-F34F-498D-B605-09D0C11BB203}"/>
              </a:ext>
            </a:extLst>
          </p:cNvPr>
          <p:cNvSpPr>
            <a:spLocks noGrp="1" noChangeArrowheads="1"/>
          </p:cNvSpPr>
          <p:nvPr>
            <p:ph type="title"/>
          </p:nvPr>
        </p:nvSpPr>
        <p:spPr/>
        <p:txBody>
          <a:bodyPr/>
          <a:lstStyle/>
          <a:p>
            <a:r>
              <a:rPr lang="en-US" altLang="en-US" dirty="0"/>
              <a:t>Techniques for Designing Classes</a:t>
            </a:r>
            <a:r>
              <a:rPr lang="en-US" altLang="en-US" sz="2000" b="0" dirty="0"/>
              <a:t> (1 of 3)</a:t>
            </a:r>
            <a:endParaRPr lang="en-US" altLang="en-US" sz="2000" dirty="0"/>
          </a:p>
        </p:txBody>
      </p:sp>
      <p:sp>
        <p:nvSpPr>
          <p:cNvPr id="25603" name="Content Placeholder 2">
            <a:extLst>
              <a:ext uri="{FF2B5EF4-FFF2-40B4-BE49-F238E27FC236}">
                <a16:creationId xmlns:a16="http://schemas.microsoft.com/office/drawing/2014/main" id="{A801FDEB-8DE5-4E5B-931F-E5D0961DCCF3}"/>
              </a:ext>
            </a:extLst>
          </p:cNvPr>
          <p:cNvSpPr>
            <a:spLocks noGrp="1" noChangeArrowheads="1"/>
          </p:cNvSpPr>
          <p:nvPr>
            <p:ph idx="1"/>
          </p:nvPr>
        </p:nvSpPr>
        <p:spPr/>
        <p:txBody>
          <a:bodyPr/>
          <a:lstStyle/>
          <a:p>
            <a:pPr eaLnBrk="1" hangingPunct="1">
              <a:buFontTx/>
              <a:buChar char="•"/>
            </a:pPr>
            <a:r>
              <a:rPr lang="en-US" altLang="en-US" u="sng" dirty="0">
                <a:cs typeface="Courier New" panose="02070309020205020404" pitchFamily="49" charset="0"/>
              </a:rPr>
              <a:t>UML diagram</a:t>
            </a:r>
            <a:r>
              <a:rPr lang="en-US" altLang="en-US" dirty="0">
                <a:cs typeface="Courier New" panose="02070309020205020404" pitchFamily="49" charset="0"/>
              </a:rPr>
              <a:t>: standard diagrams for graphically depicting object-oriented systems</a:t>
            </a:r>
          </a:p>
          <a:p>
            <a:pPr lvl="1" eaLnBrk="1" hangingPunct="1"/>
            <a:r>
              <a:rPr lang="en-US" altLang="en-US" dirty="0">
                <a:cs typeface="Courier New" panose="02070309020205020404" pitchFamily="49" charset="0"/>
              </a:rPr>
              <a:t>Stands for Unified Modeling Language</a:t>
            </a:r>
          </a:p>
          <a:p>
            <a:pPr eaLnBrk="1" hangingPunct="1">
              <a:buFontTx/>
              <a:buChar char="•"/>
            </a:pPr>
            <a:r>
              <a:rPr lang="en-US" altLang="en-US" dirty="0">
                <a:cs typeface="Courier New" panose="02070309020205020404" pitchFamily="49" charset="0"/>
              </a:rPr>
              <a:t>General layout: box divided into three sections:</a:t>
            </a:r>
          </a:p>
          <a:p>
            <a:pPr lvl="1" eaLnBrk="1" hangingPunct="1"/>
            <a:r>
              <a:rPr lang="en-US" altLang="en-US" dirty="0">
                <a:cs typeface="Courier New" panose="02070309020205020404" pitchFamily="49" charset="0"/>
              </a:rPr>
              <a:t>Top section: name of the class</a:t>
            </a:r>
          </a:p>
          <a:p>
            <a:pPr lvl="1" eaLnBrk="1" hangingPunct="1"/>
            <a:r>
              <a:rPr lang="en-US" altLang="en-US" dirty="0">
                <a:cs typeface="Courier New" panose="02070309020205020404" pitchFamily="49" charset="0"/>
              </a:rPr>
              <a:t>Middle section: list of data attributes</a:t>
            </a:r>
          </a:p>
          <a:p>
            <a:pPr lvl="1" eaLnBrk="1" hangingPunct="1"/>
            <a:r>
              <a:rPr lang="en-US" altLang="en-US" dirty="0">
                <a:cs typeface="Courier New" panose="02070309020205020404" pitchFamily="49" charset="0"/>
              </a:rPr>
              <a:t>Bottom section: list of class methods</a:t>
            </a:r>
          </a:p>
          <a:p>
            <a:pPr>
              <a:buFontTx/>
              <a:buChar char="•"/>
            </a:pPr>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descr="The U M L class diagram is depicted as a table with a single column, without a header, and three rows. The class name goes in the first row, the data attributes are listed in the second row, and the methods are listed in the third row.">
            <a:extLst>
              <a:ext uri="{FF2B5EF4-FFF2-40B4-BE49-F238E27FC236}">
                <a16:creationId xmlns:a16="http://schemas.microsoft.com/office/drawing/2014/main" id="{F0C0599C-9132-4171-A131-922D3CE73C5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509588" y="2446018"/>
            <a:ext cx="8124825" cy="196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85B69372-15BF-46AC-993C-D2422C8180A2}"/>
              </a:ext>
            </a:extLst>
          </p:cNvPr>
          <p:cNvSpPr>
            <a:spLocks noGrp="1"/>
          </p:cNvSpPr>
          <p:nvPr>
            <p:ph type="title"/>
          </p:nvPr>
        </p:nvSpPr>
        <p:spPr>
          <a:xfrm>
            <a:off x="457200" y="228600"/>
            <a:ext cx="8229600" cy="609600"/>
          </a:xfrm>
        </p:spPr>
        <p:txBody>
          <a:bodyPr/>
          <a:lstStyle/>
          <a:p>
            <a:r>
              <a:rPr lang="en-US" altLang="en-US" dirty="0"/>
              <a:t>Techniques for Designing Classes</a:t>
            </a:r>
            <a:r>
              <a:rPr lang="en-US" altLang="en-US" sz="2000" b="0" dirty="0"/>
              <a:t> (2 of 3)</a:t>
            </a:r>
            <a:endParaRPr lang="en-AU" sz="2000" dirty="0"/>
          </a:p>
        </p:txBody>
      </p:sp>
      <p:sp>
        <p:nvSpPr>
          <p:cNvPr id="3" name="Text Placeholder 2">
            <a:extLst>
              <a:ext uri="{FF2B5EF4-FFF2-40B4-BE49-F238E27FC236}">
                <a16:creationId xmlns:a16="http://schemas.microsoft.com/office/drawing/2014/main" id="{7F71715E-AE8C-4393-A8EC-26B26F06BB9D}"/>
              </a:ext>
            </a:extLst>
          </p:cNvPr>
          <p:cNvSpPr>
            <a:spLocks noGrp="1"/>
          </p:cNvSpPr>
          <p:nvPr>
            <p:ph type="body" sz="quarter" idx="13"/>
          </p:nvPr>
        </p:nvSpPr>
        <p:spPr>
          <a:xfrm>
            <a:off x="457200" y="5791200"/>
            <a:ext cx="8229600" cy="493816"/>
          </a:xfrm>
        </p:spPr>
        <p:txBody>
          <a:bodyPr/>
          <a:lstStyle/>
          <a:p>
            <a:r>
              <a:rPr lang="en-US" b="1" dirty="0"/>
              <a:t>Figure 10-9 </a:t>
            </a:r>
            <a:r>
              <a:rPr lang="en-US" dirty="0"/>
              <a:t>General layout of a UML diagram for a class</a:t>
            </a:r>
            <a:endParaRPr lang="en-A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descr="For the purposes of this description, the keywords and function names have been divided into recognizable words and characters. In the actual code, no spaces exist in those items. The U M L class diagram is depicted as a table with a single column, without a header, and three rows. The class name, coin, is present in the first row. The attribute listed in the second row is underscore underscore side up. The methods listed in the third row are underscore underscore i n i t underscore underscore left parenthesis right parenthesis, toss left parenthesis right parenthesis, and get underscore side up left parenthesis right parenthesis.">
            <a:extLst>
              <a:ext uri="{FF2B5EF4-FFF2-40B4-BE49-F238E27FC236}">
                <a16:creationId xmlns:a16="http://schemas.microsoft.com/office/drawing/2014/main" id="{F0C0599C-9132-4171-A131-922D3CE73C5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2697101" y="2446018"/>
            <a:ext cx="3749798"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85B69372-15BF-46AC-993C-D2422C8180A2}"/>
              </a:ext>
            </a:extLst>
          </p:cNvPr>
          <p:cNvSpPr>
            <a:spLocks noGrp="1"/>
          </p:cNvSpPr>
          <p:nvPr>
            <p:ph type="title"/>
          </p:nvPr>
        </p:nvSpPr>
        <p:spPr>
          <a:xfrm>
            <a:off x="457200" y="228600"/>
            <a:ext cx="8229600" cy="609600"/>
          </a:xfrm>
        </p:spPr>
        <p:txBody>
          <a:bodyPr/>
          <a:lstStyle/>
          <a:p>
            <a:r>
              <a:rPr lang="en-US" altLang="en-US" dirty="0"/>
              <a:t>Techniques for Designing Classes</a:t>
            </a:r>
            <a:r>
              <a:rPr lang="en-US" altLang="en-US" sz="2000" b="0" dirty="0"/>
              <a:t> (3 of 3)</a:t>
            </a:r>
            <a:endParaRPr lang="en-AU" sz="2000" dirty="0"/>
          </a:p>
        </p:txBody>
      </p:sp>
      <p:sp>
        <p:nvSpPr>
          <p:cNvPr id="3" name="Text Placeholder 2">
            <a:extLst>
              <a:ext uri="{FF2B5EF4-FFF2-40B4-BE49-F238E27FC236}">
                <a16:creationId xmlns:a16="http://schemas.microsoft.com/office/drawing/2014/main" id="{7F71715E-AE8C-4393-A8EC-26B26F06BB9D}"/>
              </a:ext>
            </a:extLst>
          </p:cNvPr>
          <p:cNvSpPr>
            <a:spLocks noGrp="1"/>
          </p:cNvSpPr>
          <p:nvPr>
            <p:ph type="body" sz="quarter" idx="13"/>
          </p:nvPr>
        </p:nvSpPr>
        <p:spPr>
          <a:xfrm>
            <a:off x="457200" y="5791200"/>
            <a:ext cx="8229600" cy="493816"/>
          </a:xfrm>
        </p:spPr>
        <p:txBody>
          <a:bodyPr/>
          <a:lstStyle/>
          <a:p>
            <a:r>
              <a:rPr lang="en-US" b="1" dirty="0"/>
              <a:t>Figure 10-10 </a:t>
            </a:r>
            <a:r>
              <a:rPr lang="en-US" dirty="0"/>
              <a:t>UML diagram for the Coin class</a:t>
            </a:r>
            <a:endParaRPr lang="en-AU" dirty="0"/>
          </a:p>
        </p:txBody>
      </p:sp>
    </p:spTree>
    <p:extLst>
      <p:ext uri="{BB962C8B-B14F-4D97-AF65-F5344CB8AC3E}">
        <p14:creationId xmlns:p14="http://schemas.microsoft.com/office/powerpoint/2010/main" val="363708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4B2A9CA-BF0C-450B-BBBE-08C9E85AE88D}"/>
              </a:ext>
            </a:extLst>
          </p:cNvPr>
          <p:cNvSpPr>
            <a:spLocks noGrp="1" noChangeArrowheads="1"/>
          </p:cNvSpPr>
          <p:nvPr>
            <p:ph type="title"/>
          </p:nvPr>
        </p:nvSpPr>
        <p:spPr/>
        <p:txBody>
          <a:bodyPr/>
          <a:lstStyle/>
          <a:p>
            <a:r>
              <a:rPr lang="en-US" altLang="en-US" dirty="0"/>
              <a:t>Finding the Classes in a Problem</a:t>
            </a:r>
            <a:r>
              <a:rPr lang="en-US" altLang="en-US" sz="2000" b="0" dirty="0"/>
              <a:t> (1 of 4)</a:t>
            </a:r>
            <a:endParaRPr lang="en-US" altLang="en-US" sz="2000" dirty="0"/>
          </a:p>
        </p:txBody>
      </p:sp>
      <p:sp>
        <p:nvSpPr>
          <p:cNvPr id="27651" name="Content Placeholder 2">
            <a:extLst>
              <a:ext uri="{FF2B5EF4-FFF2-40B4-BE49-F238E27FC236}">
                <a16:creationId xmlns:a16="http://schemas.microsoft.com/office/drawing/2014/main" id="{0FDBDBD1-CCB8-4408-B474-DCDC2A8357D3}"/>
              </a:ext>
            </a:extLst>
          </p:cNvPr>
          <p:cNvSpPr>
            <a:spLocks noGrp="1" noChangeArrowheads="1"/>
          </p:cNvSpPr>
          <p:nvPr>
            <p:ph idx="1"/>
          </p:nvPr>
        </p:nvSpPr>
        <p:spPr/>
        <p:txBody>
          <a:bodyPr/>
          <a:lstStyle/>
          <a:p>
            <a:pPr eaLnBrk="1" hangingPunct="1">
              <a:buFontTx/>
              <a:buChar char="•"/>
            </a:pPr>
            <a:r>
              <a:rPr lang="en-US" altLang="en-US" dirty="0">
                <a:cs typeface="Courier New" panose="02070309020205020404" pitchFamily="49" charset="0"/>
              </a:rPr>
              <a:t>When developing object oriented program, first goal is to identify classes</a:t>
            </a:r>
          </a:p>
          <a:p>
            <a:pPr lvl="1" eaLnBrk="1" hangingPunct="1"/>
            <a:r>
              <a:rPr lang="en-US" altLang="en-US" dirty="0">
                <a:cs typeface="Courier New" panose="02070309020205020404" pitchFamily="49" charset="0"/>
              </a:rPr>
              <a:t>Typically involves identifying the real-world objects that are in the problem</a:t>
            </a:r>
          </a:p>
          <a:p>
            <a:pPr lvl="1" eaLnBrk="1" hangingPunct="1"/>
            <a:r>
              <a:rPr lang="en-US" altLang="en-US" dirty="0">
                <a:cs typeface="Courier New" panose="02070309020205020404" pitchFamily="49" charset="0"/>
              </a:rPr>
              <a:t>Technique for identifying classes:</a:t>
            </a:r>
          </a:p>
          <a:p>
            <a:pPr marL="1371600" lvl="2" indent="-457200" eaLnBrk="1" hangingPunct="1">
              <a:buFontTx/>
              <a:buAutoNum type="arabicPeriod"/>
            </a:pPr>
            <a:r>
              <a:rPr lang="en-US" altLang="en-US" dirty="0">
                <a:cs typeface="Courier New" panose="02070309020205020404" pitchFamily="49" charset="0"/>
              </a:rPr>
              <a:t>Get written description of the problem domain</a:t>
            </a:r>
          </a:p>
          <a:p>
            <a:pPr marL="1371600" lvl="2" indent="-457200" eaLnBrk="1" hangingPunct="1">
              <a:buFontTx/>
              <a:buAutoNum type="arabicPeriod"/>
            </a:pPr>
            <a:r>
              <a:rPr lang="en-US" altLang="en-US" dirty="0">
                <a:cs typeface="Courier New" panose="02070309020205020404" pitchFamily="49" charset="0"/>
              </a:rPr>
              <a:t>Identify all nouns in the description, each of which is a potential class</a:t>
            </a:r>
          </a:p>
          <a:p>
            <a:pPr marL="1371600" lvl="2" indent="-457200" eaLnBrk="1" hangingPunct="1">
              <a:buFontTx/>
              <a:buAutoNum type="arabicPeriod"/>
            </a:pPr>
            <a:r>
              <a:rPr lang="en-US" altLang="en-US" dirty="0">
                <a:cs typeface="Courier New" panose="02070309020205020404" pitchFamily="49" charset="0"/>
              </a:rPr>
              <a:t>Refine the list to include only classes that are relevant to the problem</a:t>
            </a:r>
          </a:p>
          <a:p>
            <a:pPr>
              <a:buFontTx/>
              <a:buChar char="•"/>
            </a:pPr>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E0BD1D57-646D-4073-9D1D-CACF6080E591}"/>
              </a:ext>
            </a:extLst>
          </p:cNvPr>
          <p:cNvSpPr>
            <a:spLocks noGrp="1" noChangeArrowheads="1"/>
          </p:cNvSpPr>
          <p:nvPr>
            <p:ph type="title"/>
          </p:nvPr>
        </p:nvSpPr>
        <p:spPr/>
        <p:txBody>
          <a:bodyPr/>
          <a:lstStyle/>
          <a:p>
            <a:r>
              <a:rPr lang="en-US" altLang="en-US" dirty="0"/>
              <a:t>Finding the Classes in a Problem</a:t>
            </a:r>
            <a:r>
              <a:rPr lang="en-US" altLang="en-US" sz="2000" b="0" dirty="0"/>
              <a:t> (2 of 4)</a:t>
            </a:r>
            <a:endParaRPr lang="en-US" altLang="en-US" sz="2000" dirty="0"/>
          </a:p>
        </p:txBody>
      </p:sp>
      <p:sp>
        <p:nvSpPr>
          <p:cNvPr id="3" name="Content Placeholder 2">
            <a:extLst>
              <a:ext uri="{FF2B5EF4-FFF2-40B4-BE49-F238E27FC236}">
                <a16:creationId xmlns:a16="http://schemas.microsoft.com/office/drawing/2014/main" id="{00B48037-C6E6-42D3-82EA-543CC130E943}"/>
              </a:ext>
            </a:extLst>
          </p:cNvPr>
          <p:cNvSpPr>
            <a:spLocks noGrp="1"/>
          </p:cNvSpPr>
          <p:nvPr>
            <p:ph idx="1"/>
          </p:nvPr>
        </p:nvSpPr>
        <p:spPr/>
        <p:txBody>
          <a:bodyPr/>
          <a:lstStyle/>
          <a:p>
            <a:pPr marL="463550" indent="-463550">
              <a:buFontTx/>
              <a:buAutoNum type="arabicPeriod"/>
              <a:defRPr/>
            </a:pPr>
            <a:r>
              <a:rPr lang="en-US" altLang="en-US" dirty="0"/>
              <a:t>Get written description of the problem domain</a:t>
            </a:r>
          </a:p>
          <a:p>
            <a:pPr lvl="1">
              <a:defRPr/>
            </a:pPr>
            <a:r>
              <a:rPr lang="en-US" altLang="en-US" dirty="0"/>
              <a:t>May be written by you or by an expert</a:t>
            </a:r>
          </a:p>
          <a:p>
            <a:pPr lvl="1">
              <a:defRPr/>
            </a:pPr>
            <a:r>
              <a:rPr lang="en-US" altLang="en-US" dirty="0"/>
              <a:t>Should include any or all of the following:</a:t>
            </a:r>
          </a:p>
          <a:p>
            <a:pPr lvl="2">
              <a:defRPr/>
            </a:pPr>
            <a:r>
              <a:rPr lang="en-US" altLang="en-US" dirty="0"/>
              <a:t>Physical objects simulated by the program</a:t>
            </a:r>
          </a:p>
          <a:p>
            <a:pPr lvl="2">
              <a:defRPr/>
            </a:pPr>
            <a:r>
              <a:rPr lang="en-US" altLang="en-US" dirty="0"/>
              <a:t>The role played by a person </a:t>
            </a:r>
          </a:p>
          <a:p>
            <a:pPr lvl="2">
              <a:defRPr/>
            </a:pPr>
            <a:r>
              <a:rPr lang="en-US" altLang="en-US" dirty="0"/>
              <a:t>The result of a business event</a:t>
            </a:r>
          </a:p>
          <a:p>
            <a:pPr lvl="2">
              <a:defRPr/>
            </a:pPr>
            <a:r>
              <a:rPr lang="en-US" altLang="en-US" dirty="0"/>
              <a:t>Recordkeeping items</a:t>
            </a:r>
          </a:p>
          <a:p>
            <a:pPr>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AA3C314-D31F-4B74-BD2B-E79E466B2423}"/>
              </a:ext>
            </a:extLst>
          </p:cNvPr>
          <p:cNvSpPr>
            <a:spLocks noGrp="1" noChangeArrowheads="1"/>
          </p:cNvSpPr>
          <p:nvPr>
            <p:ph type="title"/>
          </p:nvPr>
        </p:nvSpPr>
        <p:spPr/>
        <p:txBody>
          <a:bodyPr/>
          <a:lstStyle/>
          <a:p>
            <a:r>
              <a:rPr lang="en-US" altLang="en-US" dirty="0"/>
              <a:t>Finding the Classes in a Problem</a:t>
            </a:r>
            <a:r>
              <a:rPr lang="en-US" altLang="en-US" sz="2000" b="0" dirty="0"/>
              <a:t> (3 of 4)</a:t>
            </a:r>
            <a:endParaRPr lang="en-US" altLang="en-US" sz="2000" dirty="0"/>
          </a:p>
        </p:txBody>
      </p:sp>
      <p:sp>
        <p:nvSpPr>
          <p:cNvPr id="3" name="Content Placeholder 2">
            <a:extLst>
              <a:ext uri="{FF2B5EF4-FFF2-40B4-BE49-F238E27FC236}">
                <a16:creationId xmlns:a16="http://schemas.microsoft.com/office/drawing/2014/main" id="{33ACA20A-C868-4489-86CC-7510185D1A9B}"/>
              </a:ext>
            </a:extLst>
          </p:cNvPr>
          <p:cNvSpPr>
            <a:spLocks noGrp="1"/>
          </p:cNvSpPr>
          <p:nvPr>
            <p:ph idx="1"/>
          </p:nvPr>
        </p:nvSpPr>
        <p:spPr/>
        <p:txBody>
          <a:bodyPr/>
          <a:lstStyle/>
          <a:p>
            <a:pPr marL="463550" indent="-463550">
              <a:buFontTx/>
              <a:buAutoNum type="arabicPeriod" startAt="2"/>
              <a:defRPr/>
            </a:pPr>
            <a:r>
              <a:rPr lang="en-US" altLang="en-US" dirty="0"/>
              <a:t>Identify all nouns in the description, each of which is a potential class</a:t>
            </a:r>
          </a:p>
          <a:p>
            <a:pPr lvl="1">
              <a:defRPr/>
            </a:pPr>
            <a:r>
              <a:rPr lang="en-US" altLang="en-US" dirty="0"/>
              <a:t>Should include noun phrases and pronouns</a:t>
            </a:r>
          </a:p>
          <a:p>
            <a:pPr lvl="1">
              <a:defRPr/>
            </a:pPr>
            <a:r>
              <a:rPr lang="en-US" altLang="en-US" dirty="0"/>
              <a:t>Some nouns may appear twice</a:t>
            </a:r>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7C1AD43-E898-4172-87FC-9AB48C04BB7D}"/>
              </a:ext>
            </a:extLst>
          </p:cNvPr>
          <p:cNvSpPr>
            <a:spLocks noGrp="1" noChangeArrowheads="1"/>
          </p:cNvSpPr>
          <p:nvPr>
            <p:ph type="title"/>
          </p:nvPr>
        </p:nvSpPr>
        <p:spPr/>
        <p:txBody>
          <a:bodyPr/>
          <a:lstStyle/>
          <a:p>
            <a:r>
              <a:rPr lang="en-US" altLang="en-US"/>
              <a:t>Procedural Programming</a:t>
            </a:r>
          </a:p>
        </p:txBody>
      </p:sp>
      <p:sp>
        <p:nvSpPr>
          <p:cNvPr id="5123" name="Content Placeholder 2">
            <a:extLst>
              <a:ext uri="{FF2B5EF4-FFF2-40B4-BE49-F238E27FC236}">
                <a16:creationId xmlns:a16="http://schemas.microsoft.com/office/drawing/2014/main" id="{078F6E30-BAA2-4A8F-8579-0A3AE97D3DC9}"/>
              </a:ext>
            </a:extLst>
          </p:cNvPr>
          <p:cNvSpPr>
            <a:spLocks noGrp="1" noChangeArrowheads="1"/>
          </p:cNvSpPr>
          <p:nvPr>
            <p:ph idx="1"/>
          </p:nvPr>
        </p:nvSpPr>
        <p:spPr/>
        <p:txBody>
          <a:bodyPr/>
          <a:lstStyle/>
          <a:p>
            <a:pPr>
              <a:buFontTx/>
              <a:buChar char="•"/>
            </a:pPr>
            <a:r>
              <a:rPr lang="en-US" altLang="en-US" u="sng" dirty="0">
                <a:cs typeface="Courier New" panose="02070309020205020404" pitchFamily="49" charset="0"/>
              </a:rPr>
              <a:t>Procedural programming</a:t>
            </a:r>
            <a:r>
              <a:rPr lang="en-US" altLang="en-US" dirty="0">
                <a:cs typeface="Courier New" panose="02070309020205020404" pitchFamily="49" charset="0"/>
              </a:rPr>
              <a:t>: writing programs made of functions that perform specific tasks</a:t>
            </a:r>
          </a:p>
          <a:p>
            <a:pPr lvl="1"/>
            <a:r>
              <a:rPr lang="en-US" altLang="en-US" dirty="0">
                <a:cs typeface="Courier New" panose="02070309020205020404" pitchFamily="49" charset="0"/>
              </a:rPr>
              <a:t>Procedures typically operate on data items that are separate from the procedures</a:t>
            </a:r>
          </a:p>
          <a:p>
            <a:pPr lvl="1"/>
            <a:r>
              <a:rPr lang="en-US" altLang="en-US" dirty="0">
                <a:cs typeface="Courier New" panose="02070309020205020404" pitchFamily="49" charset="0"/>
              </a:rPr>
              <a:t>Data items commonly passed from one procedure to another</a:t>
            </a:r>
          </a:p>
          <a:p>
            <a:pPr lvl="1"/>
            <a:r>
              <a:rPr lang="en-US" altLang="en-US" dirty="0">
                <a:cs typeface="Courier New" panose="02070309020205020404" pitchFamily="49" charset="0"/>
              </a:rPr>
              <a:t>Focus: to create procedures that operate on the program’s data</a:t>
            </a:r>
          </a:p>
          <a:p>
            <a:pPr>
              <a:buFontTx/>
              <a:buChar char="•"/>
            </a:pPr>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4BBBDEBD-C8B7-46DA-9092-30D093344A23}"/>
              </a:ext>
            </a:extLst>
          </p:cNvPr>
          <p:cNvSpPr>
            <a:spLocks noGrp="1" noChangeArrowheads="1"/>
          </p:cNvSpPr>
          <p:nvPr>
            <p:ph type="title"/>
          </p:nvPr>
        </p:nvSpPr>
        <p:spPr/>
        <p:txBody>
          <a:bodyPr/>
          <a:lstStyle/>
          <a:p>
            <a:r>
              <a:rPr lang="en-US" altLang="en-US" dirty="0"/>
              <a:t>Finding the Classes in a Problem</a:t>
            </a:r>
            <a:r>
              <a:rPr lang="en-US" altLang="en-US" sz="2000" b="0" dirty="0"/>
              <a:t> (4 of 4)</a:t>
            </a:r>
            <a:endParaRPr lang="en-US" altLang="en-US" sz="2000" dirty="0"/>
          </a:p>
        </p:txBody>
      </p:sp>
      <p:sp>
        <p:nvSpPr>
          <p:cNvPr id="3" name="Content Placeholder 2">
            <a:extLst>
              <a:ext uri="{FF2B5EF4-FFF2-40B4-BE49-F238E27FC236}">
                <a16:creationId xmlns:a16="http://schemas.microsoft.com/office/drawing/2014/main" id="{5BA1FBEB-98EF-48D0-AF6D-7D2921DC29D8}"/>
              </a:ext>
            </a:extLst>
          </p:cNvPr>
          <p:cNvSpPr>
            <a:spLocks noGrp="1"/>
          </p:cNvSpPr>
          <p:nvPr>
            <p:ph idx="1"/>
          </p:nvPr>
        </p:nvSpPr>
        <p:spPr/>
        <p:txBody>
          <a:bodyPr/>
          <a:lstStyle/>
          <a:p>
            <a:pPr marL="463550" indent="-463550">
              <a:buFontTx/>
              <a:buAutoNum type="arabicPeriod" startAt="3"/>
              <a:defRPr/>
            </a:pPr>
            <a:r>
              <a:rPr lang="en-US" altLang="en-US" dirty="0"/>
              <a:t>Refine the list to include only classes that are relevant to the problem</a:t>
            </a:r>
          </a:p>
          <a:p>
            <a:pPr lvl="1">
              <a:defRPr/>
            </a:pPr>
            <a:r>
              <a:rPr lang="en-US" altLang="en-US" dirty="0"/>
              <a:t>Remove nouns that mean the same thing</a:t>
            </a:r>
          </a:p>
          <a:p>
            <a:pPr lvl="1">
              <a:defRPr/>
            </a:pPr>
            <a:r>
              <a:rPr lang="en-US" altLang="en-US" dirty="0"/>
              <a:t>Remove nouns that represent items that the program does not need to be concerned with</a:t>
            </a:r>
          </a:p>
          <a:p>
            <a:pPr lvl="1">
              <a:defRPr/>
            </a:pPr>
            <a:r>
              <a:rPr lang="en-US" altLang="en-US" dirty="0"/>
              <a:t>Remove nouns that represent objects, not classes</a:t>
            </a:r>
          </a:p>
          <a:p>
            <a:pPr lvl="1">
              <a:defRPr/>
            </a:pPr>
            <a:r>
              <a:rPr lang="en-US" altLang="en-US" dirty="0"/>
              <a:t>Remove nouns that represent simple values that can be assigned to a variable</a:t>
            </a:r>
          </a:p>
          <a:p>
            <a:pP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747AA1F-3E6F-4680-A5E8-6AA7C4F1A440}"/>
              </a:ext>
            </a:extLst>
          </p:cNvPr>
          <p:cNvSpPr>
            <a:spLocks noGrp="1" noChangeArrowheads="1"/>
          </p:cNvSpPr>
          <p:nvPr>
            <p:ph type="title"/>
          </p:nvPr>
        </p:nvSpPr>
        <p:spPr/>
        <p:txBody>
          <a:bodyPr/>
          <a:lstStyle/>
          <a:p>
            <a:r>
              <a:rPr lang="en-US" altLang="en-US" dirty="0"/>
              <a:t>Identifying a Class’s Responsibilities</a:t>
            </a:r>
          </a:p>
        </p:txBody>
      </p:sp>
      <p:sp>
        <p:nvSpPr>
          <p:cNvPr id="31747" name="Content Placeholder 2">
            <a:extLst>
              <a:ext uri="{FF2B5EF4-FFF2-40B4-BE49-F238E27FC236}">
                <a16:creationId xmlns:a16="http://schemas.microsoft.com/office/drawing/2014/main" id="{485CB382-576D-48A1-B576-F6D54BC3CC0A}"/>
              </a:ext>
            </a:extLst>
          </p:cNvPr>
          <p:cNvSpPr>
            <a:spLocks noGrp="1" noChangeArrowheads="1"/>
          </p:cNvSpPr>
          <p:nvPr>
            <p:ph idx="1"/>
          </p:nvPr>
        </p:nvSpPr>
        <p:spPr/>
        <p:txBody>
          <a:bodyPr/>
          <a:lstStyle/>
          <a:p>
            <a:pPr>
              <a:buFontTx/>
              <a:buChar char="•"/>
            </a:pPr>
            <a:r>
              <a:rPr lang="en-US" altLang="en-US" dirty="0"/>
              <a:t>A classes responsibilities are:</a:t>
            </a:r>
          </a:p>
          <a:p>
            <a:pPr lvl="1"/>
            <a:r>
              <a:rPr lang="en-US" altLang="en-US" dirty="0"/>
              <a:t>The things the class is responsible for knowing</a:t>
            </a:r>
          </a:p>
          <a:p>
            <a:pPr lvl="2"/>
            <a:r>
              <a:rPr lang="en-US" altLang="en-US" dirty="0"/>
              <a:t>Identifying these helps identify the class’s data attributes</a:t>
            </a:r>
          </a:p>
          <a:p>
            <a:pPr lvl="1"/>
            <a:r>
              <a:rPr lang="en-US" altLang="en-US" dirty="0"/>
              <a:t>The actions the class is responsible for doing</a:t>
            </a:r>
          </a:p>
          <a:p>
            <a:pPr lvl="2"/>
            <a:r>
              <a:rPr lang="en-US" altLang="en-US" dirty="0"/>
              <a:t>Identifying these helps identify the class’s methods</a:t>
            </a:r>
          </a:p>
          <a:p>
            <a:pPr>
              <a:buFontTx/>
              <a:buChar char="•"/>
            </a:pPr>
            <a:r>
              <a:rPr lang="en-US" altLang="en-US" dirty="0"/>
              <a:t>To find out a class’s responsibilities look at the problem domain</a:t>
            </a:r>
          </a:p>
          <a:p>
            <a:pPr lvl="1"/>
            <a:r>
              <a:rPr lang="en-US" altLang="en-US" dirty="0"/>
              <a:t>Deduce required information and actions</a:t>
            </a:r>
          </a:p>
          <a:p>
            <a:pPr>
              <a:buFontTx/>
              <a:buChar char="•"/>
            </a:pPr>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C6F3D6AB-2E5A-4287-9B5F-D0CD31A0587A}"/>
              </a:ext>
            </a:extLst>
          </p:cNvPr>
          <p:cNvSpPr>
            <a:spLocks noGrp="1" noChangeArrowheads="1"/>
          </p:cNvSpPr>
          <p:nvPr>
            <p:ph type="title"/>
          </p:nvPr>
        </p:nvSpPr>
        <p:spPr/>
        <p:txBody>
          <a:bodyPr/>
          <a:lstStyle/>
          <a:p>
            <a:pPr eaLnBrk="1" hangingPunct="1"/>
            <a:r>
              <a:rPr lang="en-US" altLang="en-US"/>
              <a:t>Summary</a:t>
            </a:r>
            <a:endParaRPr lang="he-IL" altLang="en-US"/>
          </a:p>
        </p:txBody>
      </p:sp>
      <p:sp>
        <p:nvSpPr>
          <p:cNvPr id="32771" name="Content Placeholder 2">
            <a:extLst>
              <a:ext uri="{FF2B5EF4-FFF2-40B4-BE49-F238E27FC236}">
                <a16:creationId xmlns:a16="http://schemas.microsoft.com/office/drawing/2014/main" id="{625F6BD8-52F6-41A6-BD94-68CBACA31319}"/>
              </a:ext>
            </a:extLst>
          </p:cNvPr>
          <p:cNvSpPr>
            <a:spLocks noGrp="1" noChangeArrowheads="1"/>
          </p:cNvSpPr>
          <p:nvPr>
            <p:ph idx="1"/>
          </p:nvPr>
        </p:nvSpPr>
        <p:spPr/>
        <p:txBody>
          <a:bodyPr/>
          <a:lstStyle/>
          <a:p>
            <a:pPr eaLnBrk="1" hangingPunct="1">
              <a:buFontTx/>
              <a:buChar char="•"/>
            </a:pPr>
            <a:r>
              <a:rPr lang="en-US" altLang="en-US" dirty="0"/>
              <a:t>This chapter covered:</a:t>
            </a:r>
          </a:p>
          <a:p>
            <a:pPr lvl="1" eaLnBrk="1" hangingPunct="1"/>
            <a:r>
              <a:rPr lang="en-US" altLang="en-US" sz="2400" dirty="0"/>
              <a:t>Procedural vs. object-oriented programming</a:t>
            </a:r>
          </a:p>
          <a:p>
            <a:pPr lvl="1" eaLnBrk="1" hangingPunct="1"/>
            <a:r>
              <a:rPr lang="en-US" altLang="en-US" sz="2400" dirty="0"/>
              <a:t>Classes and instances </a:t>
            </a:r>
          </a:p>
          <a:p>
            <a:pPr lvl="1" eaLnBrk="1" hangingPunct="1"/>
            <a:r>
              <a:rPr lang="en-US" altLang="en-US" sz="2400" dirty="0"/>
              <a:t>Class definitions, including:</a:t>
            </a:r>
          </a:p>
          <a:p>
            <a:pPr lvl="2"/>
            <a:r>
              <a:rPr lang="en-US" altLang="en-US" dirty="0"/>
              <a:t>The </a:t>
            </a:r>
            <a:r>
              <a:rPr lang="en-US" altLang="en-US" dirty="0">
                <a:latin typeface="Courier New" panose="02070309020205020404" pitchFamily="49" charset="0"/>
                <a:cs typeface="Courier New" panose="02070309020205020404" pitchFamily="49" charset="0"/>
              </a:rPr>
              <a:t>self</a:t>
            </a:r>
            <a:r>
              <a:rPr lang="en-US" altLang="en-US" dirty="0"/>
              <a:t> parameter</a:t>
            </a:r>
          </a:p>
          <a:p>
            <a:pPr lvl="2"/>
            <a:r>
              <a:rPr lang="en-US" altLang="en-US" dirty="0"/>
              <a:t>Data attributes and methods</a:t>
            </a:r>
          </a:p>
          <a:p>
            <a:pPr lvl="2"/>
            <a:r>
              <a:rPr lang="en-US" altLang="en-US" dirty="0">
                <a:latin typeface="Courier New" panose="02070309020205020404" pitchFamily="49" charset="0"/>
                <a:cs typeface="Courier New" panose="02070309020205020404" pitchFamily="49" charset="0"/>
              </a:rPr>
              <a:t>__</a:t>
            </a:r>
            <a:r>
              <a:rPr lang="en-US" altLang="en-US" dirty="0" err="1">
                <a:latin typeface="Courier New" panose="02070309020205020404" pitchFamily="49" charset="0"/>
                <a:cs typeface="Courier New" panose="02070309020205020404" pitchFamily="49" charset="0"/>
              </a:rPr>
              <a:t>init</a:t>
            </a:r>
            <a:r>
              <a:rPr lang="en-US" altLang="en-US" dirty="0">
                <a:latin typeface="Courier New" panose="02070309020205020404" pitchFamily="49" charset="0"/>
                <a:cs typeface="Courier New" panose="02070309020205020404" pitchFamily="49" charset="0"/>
              </a:rPr>
              <a:t>__</a:t>
            </a:r>
            <a:r>
              <a:rPr lang="en-US" altLang="en-US" dirty="0"/>
              <a:t> and </a:t>
            </a:r>
            <a:r>
              <a:rPr lang="en-US" altLang="en-US" dirty="0">
                <a:latin typeface="Courier New" panose="02070309020205020404" pitchFamily="49" charset="0"/>
                <a:cs typeface="Courier New" panose="02070309020205020404" pitchFamily="49" charset="0"/>
              </a:rPr>
              <a:t>__str__</a:t>
            </a:r>
            <a:r>
              <a:rPr lang="en-US" altLang="en-US" dirty="0"/>
              <a:t> functions</a:t>
            </a:r>
          </a:p>
          <a:p>
            <a:pPr lvl="2"/>
            <a:r>
              <a:rPr lang="en-US" altLang="en-US" dirty="0"/>
              <a:t>Hiding attributes from code outside a class</a:t>
            </a:r>
          </a:p>
          <a:p>
            <a:pPr lvl="1" eaLnBrk="1" hangingPunct="1"/>
            <a:r>
              <a:rPr lang="en-US" altLang="en-US" sz="2400" dirty="0"/>
              <a:t>Storing classes in modules</a:t>
            </a:r>
          </a:p>
          <a:p>
            <a:pPr lvl="1" eaLnBrk="1" hangingPunct="1"/>
            <a:r>
              <a:rPr lang="en-US" altLang="en-US" sz="2400" dirty="0"/>
              <a:t>Designing classes</a:t>
            </a:r>
          </a:p>
          <a:p>
            <a:pPr lvl="1" eaLnBrk="1" hangingPunct="1"/>
            <a:endParaRPr lang="he-IL"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D2D202EE-79F4-4DF5-B1E2-F7905E1474D7}"/>
              </a:ext>
            </a:extLst>
          </p:cNvPr>
          <p:cNvSpPr>
            <a:spLocks noGrp="1" noChangeArrowheads="1"/>
          </p:cNvSpPr>
          <p:nvPr>
            <p:ph type="title"/>
          </p:nvPr>
        </p:nvSpPr>
        <p:spPr/>
        <p:txBody>
          <a:bodyPr/>
          <a:lstStyle/>
          <a:p>
            <a:r>
              <a:rPr lang="en-US" altLang="en-US" dirty="0"/>
              <a:t>Object-Oriented Programming</a:t>
            </a:r>
            <a:r>
              <a:rPr lang="en-US" altLang="en-US" sz="2000" b="0" dirty="0"/>
              <a:t> (1 of 4)</a:t>
            </a:r>
          </a:p>
        </p:txBody>
      </p:sp>
      <p:sp>
        <p:nvSpPr>
          <p:cNvPr id="6147" name="Content Placeholder 2">
            <a:extLst>
              <a:ext uri="{FF2B5EF4-FFF2-40B4-BE49-F238E27FC236}">
                <a16:creationId xmlns:a16="http://schemas.microsoft.com/office/drawing/2014/main" id="{E662E5A6-BE50-435B-A266-A5076977C900}"/>
              </a:ext>
            </a:extLst>
          </p:cNvPr>
          <p:cNvSpPr>
            <a:spLocks noGrp="1" noChangeArrowheads="1"/>
          </p:cNvSpPr>
          <p:nvPr>
            <p:ph idx="1"/>
          </p:nvPr>
        </p:nvSpPr>
        <p:spPr/>
        <p:txBody>
          <a:bodyPr/>
          <a:lstStyle/>
          <a:p>
            <a:pPr>
              <a:buFontTx/>
              <a:buChar char="•"/>
            </a:pPr>
            <a:r>
              <a:rPr lang="en-US" altLang="en-US" u="sng" dirty="0"/>
              <a:t>Object-oriented programming</a:t>
            </a:r>
            <a:r>
              <a:rPr lang="en-US" altLang="en-US" dirty="0"/>
              <a:t>: focused on creating objects</a:t>
            </a:r>
          </a:p>
          <a:p>
            <a:pPr>
              <a:buFontTx/>
              <a:buChar char="•"/>
            </a:pPr>
            <a:r>
              <a:rPr lang="en-US" altLang="en-US" u="sng" dirty="0"/>
              <a:t>Object</a:t>
            </a:r>
            <a:r>
              <a:rPr lang="en-US" altLang="en-US" dirty="0"/>
              <a:t>: entity that contains data and procedures</a:t>
            </a:r>
          </a:p>
          <a:p>
            <a:pPr lvl="1"/>
            <a:r>
              <a:rPr lang="en-US" altLang="en-US" dirty="0"/>
              <a:t>Data is known as data attributes and procedures are known as methods</a:t>
            </a:r>
          </a:p>
          <a:p>
            <a:pPr lvl="2"/>
            <a:r>
              <a:rPr lang="en-US" altLang="en-US" dirty="0"/>
              <a:t>Methods perform operations on the data attributes</a:t>
            </a:r>
          </a:p>
          <a:p>
            <a:pPr>
              <a:buFontTx/>
              <a:buChar char="•"/>
            </a:pPr>
            <a:r>
              <a:rPr lang="en-US" altLang="en-US" u="sng" dirty="0"/>
              <a:t>Encapsulation</a:t>
            </a:r>
            <a:r>
              <a:rPr lang="en-US" altLang="en-US" dirty="0"/>
              <a:t>: combining data and code into a single object</a:t>
            </a:r>
          </a:p>
          <a:p>
            <a:pPr>
              <a:buFontTx/>
              <a:buChar char="•"/>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DBF7441-DA0A-4B18-BCE1-AFAD06AEEA99}"/>
              </a:ext>
            </a:extLst>
          </p:cNvPr>
          <p:cNvSpPr>
            <a:spLocks noGrp="1" noChangeArrowheads="1"/>
          </p:cNvSpPr>
          <p:nvPr>
            <p:ph type="title"/>
          </p:nvPr>
        </p:nvSpPr>
        <p:spPr>
          <a:xfrm>
            <a:off x="457200" y="228600"/>
            <a:ext cx="8229600" cy="685800"/>
          </a:xfrm>
        </p:spPr>
        <p:txBody>
          <a:bodyPr/>
          <a:lstStyle/>
          <a:p>
            <a:r>
              <a:rPr lang="en-US" altLang="en-US" dirty="0"/>
              <a:t>Object-Oriented Programming</a:t>
            </a:r>
            <a:r>
              <a:rPr lang="en-US" altLang="en-US" sz="2000" b="0" dirty="0"/>
              <a:t> (2 of 4)</a:t>
            </a:r>
            <a:endParaRPr lang="en-US" altLang="en-US" sz="2000" dirty="0"/>
          </a:p>
        </p:txBody>
      </p:sp>
      <p:sp>
        <p:nvSpPr>
          <p:cNvPr id="2" name="Text Placeholder 1">
            <a:extLst>
              <a:ext uri="{FF2B5EF4-FFF2-40B4-BE49-F238E27FC236}">
                <a16:creationId xmlns:a16="http://schemas.microsoft.com/office/drawing/2014/main" id="{C150F6D5-89EE-4AE5-A1D1-A65B4440DFA6}"/>
              </a:ext>
            </a:extLst>
          </p:cNvPr>
          <p:cNvSpPr>
            <a:spLocks noGrp="1"/>
          </p:cNvSpPr>
          <p:nvPr>
            <p:ph type="body" sz="quarter" idx="13"/>
          </p:nvPr>
        </p:nvSpPr>
        <p:spPr>
          <a:xfrm>
            <a:off x="457200" y="5715000"/>
            <a:ext cx="8229600" cy="570016"/>
          </a:xfrm>
        </p:spPr>
        <p:txBody>
          <a:bodyPr/>
          <a:lstStyle/>
          <a:p>
            <a:r>
              <a:rPr lang="en-US" b="1" dirty="0"/>
              <a:t>Figure 10-1 </a:t>
            </a:r>
            <a:r>
              <a:rPr lang="en-US" dirty="0"/>
              <a:t>An object contains data attributes and methods</a:t>
            </a:r>
            <a:endParaRPr lang="en-AU" dirty="0"/>
          </a:p>
        </p:txBody>
      </p:sp>
      <p:pic>
        <p:nvPicPr>
          <p:cNvPr id="7171" name="Picture 3" descr="An illustration depicts the components of an object.">
            <a:extLst>
              <a:ext uri="{FF2B5EF4-FFF2-40B4-BE49-F238E27FC236}">
                <a16:creationId xmlns:a16="http://schemas.microsoft.com/office/drawing/2014/main" id="{84EE1143-5248-4F14-BC0F-D72FF33B4C1D}"/>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3412000" y="1449000"/>
            <a:ext cx="2320000" cy="3960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829A63B-C20E-461F-AC29-4393037FBD34}"/>
              </a:ext>
            </a:extLst>
          </p:cNvPr>
          <p:cNvSpPr>
            <a:spLocks noGrp="1" noChangeArrowheads="1"/>
          </p:cNvSpPr>
          <p:nvPr>
            <p:ph type="title"/>
          </p:nvPr>
        </p:nvSpPr>
        <p:spPr/>
        <p:txBody>
          <a:bodyPr/>
          <a:lstStyle/>
          <a:p>
            <a:r>
              <a:rPr lang="en-US" altLang="en-US" dirty="0"/>
              <a:t>Object-Oriented Programming</a:t>
            </a:r>
            <a:r>
              <a:rPr lang="en-US" altLang="en-US" sz="2000" b="0" dirty="0"/>
              <a:t> (3 of 4)</a:t>
            </a:r>
            <a:endParaRPr lang="en-US" altLang="en-US" sz="2000" dirty="0"/>
          </a:p>
        </p:txBody>
      </p:sp>
      <p:sp>
        <p:nvSpPr>
          <p:cNvPr id="8195" name="Content Placeholder 2">
            <a:extLst>
              <a:ext uri="{FF2B5EF4-FFF2-40B4-BE49-F238E27FC236}">
                <a16:creationId xmlns:a16="http://schemas.microsoft.com/office/drawing/2014/main" id="{FE48C8BE-7EFC-4976-9251-BEAAF3F18268}"/>
              </a:ext>
            </a:extLst>
          </p:cNvPr>
          <p:cNvSpPr>
            <a:spLocks noGrp="1" noChangeArrowheads="1"/>
          </p:cNvSpPr>
          <p:nvPr>
            <p:ph idx="1"/>
          </p:nvPr>
        </p:nvSpPr>
        <p:spPr/>
        <p:txBody>
          <a:bodyPr/>
          <a:lstStyle/>
          <a:p>
            <a:pPr>
              <a:buFontTx/>
              <a:buChar char="•"/>
            </a:pPr>
            <a:r>
              <a:rPr lang="en-US" altLang="en-US" u="sng" dirty="0"/>
              <a:t>Data hiding</a:t>
            </a:r>
            <a:r>
              <a:rPr lang="en-US" altLang="en-US" dirty="0"/>
              <a:t>: object’s data attributes are hidden from code outside the object</a:t>
            </a:r>
          </a:p>
          <a:p>
            <a:pPr lvl="1"/>
            <a:r>
              <a:rPr lang="en-US" altLang="en-US" dirty="0"/>
              <a:t>Access restricted to the object’s methods</a:t>
            </a:r>
          </a:p>
          <a:p>
            <a:pPr lvl="2"/>
            <a:r>
              <a:rPr lang="en-US" altLang="en-US" dirty="0"/>
              <a:t>Protects from accidental corruption</a:t>
            </a:r>
          </a:p>
          <a:p>
            <a:pPr lvl="2"/>
            <a:r>
              <a:rPr lang="en-US" altLang="en-US" dirty="0"/>
              <a:t>Outside code does not need to know internal structure of the object</a:t>
            </a:r>
          </a:p>
          <a:p>
            <a:pPr>
              <a:buFontTx/>
              <a:buChar char="•"/>
            </a:pPr>
            <a:r>
              <a:rPr lang="en-US" altLang="en-US" u="sng" dirty="0"/>
              <a:t>Object reusability</a:t>
            </a:r>
            <a:r>
              <a:rPr lang="en-US" altLang="en-US" dirty="0"/>
              <a:t>: the same object can be used in different programs </a:t>
            </a:r>
          </a:p>
          <a:p>
            <a:pPr lvl="1"/>
            <a:r>
              <a:rPr lang="en-US" altLang="en-US" dirty="0"/>
              <a:t>Example: 3D image object can be used for architecture and game programming</a:t>
            </a:r>
          </a:p>
          <a:p>
            <a:pPr>
              <a:buFontTx/>
              <a:buChar char="•"/>
            </a:pP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826A2C7-8140-4580-840D-DF1877077111}"/>
              </a:ext>
            </a:extLst>
          </p:cNvPr>
          <p:cNvSpPr>
            <a:spLocks noGrp="1" noChangeArrowheads="1"/>
          </p:cNvSpPr>
          <p:nvPr>
            <p:ph type="title"/>
          </p:nvPr>
        </p:nvSpPr>
        <p:spPr>
          <a:xfrm>
            <a:off x="457200" y="228600"/>
            <a:ext cx="8229600" cy="738600"/>
          </a:xfrm>
        </p:spPr>
        <p:txBody>
          <a:bodyPr/>
          <a:lstStyle/>
          <a:p>
            <a:r>
              <a:rPr lang="en-US" altLang="en-US" dirty="0"/>
              <a:t>Object-Oriented Programming</a:t>
            </a:r>
            <a:r>
              <a:rPr lang="en-US" altLang="en-US" sz="2000" b="0" dirty="0"/>
              <a:t> (4 of 4)</a:t>
            </a:r>
            <a:endParaRPr lang="en-US" altLang="en-US" sz="2000" dirty="0"/>
          </a:p>
        </p:txBody>
      </p:sp>
      <p:sp>
        <p:nvSpPr>
          <p:cNvPr id="2" name="Text Placeholder 1">
            <a:extLst>
              <a:ext uri="{FF2B5EF4-FFF2-40B4-BE49-F238E27FC236}">
                <a16:creationId xmlns:a16="http://schemas.microsoft.com/office/drawing/2014/main" id="{EF3189DE-997D-48B2-825A-44B6A1ED4510}"/>
              </a:ext>
            </a:extLst>
          </p:cNvPr>
          <p:cNvSpPr>
            <a:spLocks noGrp="1"/>
          </p:cNvSpPr>
          <p:nvPr>
            <p:ph type="body" sz="quarter" idx="13"/>
          </p:nvPr>
        </p:nvSpPr>
        <p:spPr>
          <a:xfrm>
            <a:off x="457200" y="5791200"/>
            <a:ext cx="8229600" cy="493816"/>
          </a:xfrm>
        </p:spPr>
        <p:txBody>
          <a:bodyPr/>
          <a:lstStyle/>
          <a:p>
            <a:r>
              <a:rPr lang="en-US" b="1" dirty="0"/>
              <a:t>Figure 10-2 </a:t>
            </a:r>
            <a:r>
              <a:rPr lang="en-US" dirty="0"/>
              <a:t>Code outside the object interacts with the object’s methods</a:t>
            </a:r>
            <a:endParaRPr lang="en-AU" dirty="0"/>
          </a:p>
        </p:txBody>
      </p:sp>
      <p:pic>
        <p:nvPicPr>
          <p:cNvPr id="9219" name="Picture 3" descr="An illustration depicts the components of an object and how a code interacts with them from the outside.">
            <a:extLst>
              <a:ext uri="{FF2B5EF4-FFF2-40B4-BE49-F238E27FC236}">
                <a16:creationId xmlns:a16="http://schemas.microsoft.com/office/drawing/2014/main" id="{9183423E-7D79-4135-BA2E-9AFDF6E6FE55}"/>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2339273" y="1219200"/>
            <a:ext cx="4465454" cy="43200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0119968-8035-47CE-8E08-21CB00C62508}"/>
              </a:ext>
            </a:extLst>
          </p:cNvPr>
          <p:cNvSpPr>
            <a:spLocks noGrp="1" noChangeArrowheads="1"/>
          </p:cNvSpPr>
          <p:nvPr>
            <p:ph type="title"/>
          </p:nvPr>
        </p:nvSpPr>
        <p:spPr/>
        <p:txBody>
          <a:bodyPr/>
          <a:lstStyle/>
          <a:p>
            <a:r>
              <a:rPr lang="en-US" altLang="en-US" dirty="0"/>
              <a:t>An Everyday Example of an Object</a:t>
            </a:r>
          </a:p>
        </p:txBody>
      </p:sp>
      <p:sp>
        <p:nvSpPr>
          <p:cNvPr id="10243" name="Content Placeholder 2">
            <a:extLst>
              <a:ext uri="{FF2B5EF4-FFF2-40B4-BE49-F238E27FC236}">
                <a16:creationId xmlns:a16="http://schemas.microsoft.com/office/drawing/2014/main" id="{1B2F80A4-B1DB-429E-A92B-6AEAAE088FB6}"/>
              </a:ext>
            </a:extLst>
          </p:cNvPr>
          <p:cNvSpPr>
            <a:spLocks noGrp="1" noChangeArrowheads="1"/>
          </p:cNvSpPr>
          <p:nvPr>
            <p:ph idx="1"/>
          </p:nvPr>
        </p:nvSpPr>
        <p:spPr/>
        <p:txBody>
          <a:bodyPr/>
          <a:lstStyle/>
          <a:p>
            <a:pPr>
              <a:buFontTx/>
              <a:buChar char="•"/>
            </a:pPr>
            <a:r>
              <a:rPr lang="en-US" altLang="en-US" u="sng" dirty="0">
                <a:cs typeface="Courier New" panose="02070309020205020404" pitchFamily="49" charset="0"/>
              </a:rPr>
              <a:t>Data attributes</a:t>
            </a:r>
            <a:r>
              <a:rPr lang="en-US" altLang="en-US" dirty="0">
                <a:cs typeface="Courier New" panose="02070309020205020404" pitchFamily="49" charset="0"/>
              </a:rPr>
              <a:t>: define the state of an object</a:t>
            </a:r>
          </a:p>
          <a:p>
            <a:pPr lvl="1"/>
            <a:r>
              <a:rPr lang="en-US" altLang="en-US" dirty="0">
                <a:cs typeface="Courier New" panose="02070309020205020404" pitchFamily="49" charset="0"/>
              </a:rPr>
              <a:t>Example: clock object would have </a:t>
            </a:r>
            <a:r>
              <a:rPr lang="en-US" altLang="en-US" dirty="0">
                <a:latin typeface="Courier New" panose="02070309020205020404" pitchFamily="49" charset="0"/>
                <a:cs typeface="Courier New" panose="02070309020205020404" pitchFamily="49" charset="0"/>
              </a:rPr>
              <a:t>second</a:t>
            </a:r>
            <a:r>
              <a:rPr lang="en-US" altLang="en-US" dirty="0">
                <a:cs typeface="Courier New" panose="02070309020205020404" pitchFamily="49" charset="0"/>
              </a:rPr>
              <a:t>, </a:t>
            </a:r>
            <a:r>
              <a:rPr lang="en-US" altLang="en-US" dirty="0">
                <a:latin typeface="Courier New" panose="02070309020205020404" pitchFamily="49" charset="0"/>
                <a:cs typeface="Courier New" panose="02070309020205020404" pitchFamily="49" charset="0"/>
              </a:rPr>
              <a:t>minute</a:t>
            </a:r>
            <a:r>
              <a:rPr lang="en-US" altLang="en-US" dirty="0">
                <a:cs typeface="Courier New" panose="02070309020205020404" pitchFamily="49" charset="0"/>
              </a:rPr>
              <a:t>, and </a:t>
            </a:r>
            <a:r>
              <a:rPr lang="en-US" altLang="en-US" dirty="0">
                <a:latin typeface="Courier New" panose="02070309020205020404" pitchFamily="49" charset="0"/>
                <a:cs typeface="Courier New" panose="02070309020205020404" pitchFamily="49" charset="0"/>
              </a:rPr>
              <a:t>hour</a:t>
            </a:r>
            <a:r>
              <a:rPr lang="en-US" altLang="en-US" dirty="0">
                <a:cs typeface="Courier New" panose="02070309020205020404" pitchFamily="49" charset="0"/>
              </a:rPr>
              <a:t> data attributes</a:t>
            </a:r>
          </a:p>
          <a:p>
            <a:pPr>
              <a:buFontTx/>
              <a:buChar char="•"/>
            </a:pPr>
            <a:r>
              <a:rPr lang="en-US" altLang="en-US" u="sng" dirty="0">
                <a:cs typeface="Courier New" panose="02070309020205020404" pitchFamily="49" charset="0"/>
              </a:rPr>
              <a:t>Public methods</a:t>
            </a:r>
            <a:r>
              <a:rPr lang="en-US" altLang="en-US" dirty="0">
                <a:cs typeface="Courier New" panose="02070309020205020404" pitchFamily="49" charset="0"/>
              </a:rPr>
              <a:t>: allow external code to manipulate the object</a:t>
            </a:r>
          </a:p>
          <a:p>
            <a:pPr lvl="1"/>
            <a:r>
              <a:rPr lang="en-US" altLang="en-US" dirty="0">
                <a:cs typeface="Courier New" panose="02070309020205020404" pitchFamily="49" charset="0"/>
              </a:rPr>
              <a:t>Example: </a:t>
            </a:r>
            <a:r>
              <a:rPr lang="en-US" altLang="en-US" dirty="0" err="1">
                <a:latin typeface="Courier New" panose="02070309020205020404" pitchFamily="49" charset="0"/>
                <a:cs typeface="Courier New" panose="02070309020205020404" pitchFamily="49" charset="0"/>
              </a:rPr>
              <a:t>set_time</a:t>
            </a:r>
            <a:r>
              <a:rPr lang="en-US" altLang="en-US" dirty="0">
                <a:latin typeface="Courier New" panose="02070309020205020404" pitchFamily="49" charset="0"/>
                <a:cs typeface="Courier New" panose="02070309020205020404" pitchFamily="49" charset="0"/>
              </a:rPr>
              <a:t>, </a:t>
            </a:r>
            <a:r>
              <a:rPr lang="en-US" altLang="en-US" dirty="0" err="1">
                <a:latin typeface="Courier New" panose="02070309020205020404" pitchFamily="49" charset="0"/>
                <a:cs typeface="Courier New" panose="02070309020205020404" pitchFamily="49" charset="0"/>
              </a:rPr>
              <a:t>set_alarm_time</a:t>
            </a:r>
            <a:endParaRPr lang="en-US" altLang="en-US" dirty="0">
              <a:latin typeface="Courier New" panose="02070309020205020404" pitchFamily="49" charset="0"/>
              <a:cs typeface="Courier New" panose="02070309020205020404" pitchFamily="49" charset="0"/>
            </a:endParaRPr>
          </a:p>
          <a:p>
            <a:pPr>
              <a:buFontTx/>
              <a:buChar char="•"/>
            </a:pPr>
            <a:r>
              <a:rPr lang="en-US" altLang="en-US" u="sng" dirty="0">
                <a:cs typeface="Courier New" panose="02070309020205020404" pitchFamily="49" charset="0"/>
              </a:rPr>
              <a:t>Private methods</a:t>
            </a:r>
            <a:r>
              <a:rPr lang="en-US" altLang="en-US" dirty="0">
                <a:cs typeface="Courier New" panose="02070309020205020404" pitchFamily="49" charset="0"/>
              </a:rPr>
              <a:t>: used for object’s inner workings</a:t>
            </a:r>
          </a:p>
          <a:p>
            <a:pPr>
              <a:buFontTx/>
              <a:buChar cha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4D0164C-0113-4058-AB1A-1AC594696946}"/>
              </a:ext>
            </a:extLst>
          </p:cNvPr>
          <p:cNvSpPr>
            <a:spLocks noGrp="1" noChangeArrowheads="1"/>
          </p:cNvSpPr>
          <p:nvPr>
            <p:ph type="title"/>
          </p:nvPr>
        </p:nvSpPr>
        <p:spPr/>
        <p:txBody>
          <a:bodyPr/>
          <a:lstStyle/>
          <a:p>
            <a:r>
              <a:rPr lang="en-US" altLang="en-US" dirty="0"/>
              <a:t>Classes</a:t>
            </a:r>
            <a:r>
              <a:rPr lang="en-US" altLang="en-US" sz="2000" b="0" dirty="0"/>
              <a:t> (1 of 3)</a:t>
            </a:r>
            <a:endParaRPr lang="en-US" altLang="en-US" sz="2000" dirty="0"/>
          </a:p>
        </p:txBody>
      </p:sp>
      <p:sp>
        <p:nvSpPr>
          <p:cNvPr id="11267" name="Content Placeholder 2">
            <a:extLst>
              <a:ext uri="{FF2B5EF4-FFF2-40B4-BE49-F238E27FC236}">
                <a16:creationId xmlns:a16="http://schemas.microsoft.com/office/drawing/2014/main" id="{A5B93E27-4CFC-446F-B400-8F28AA8E7908}"/>
              </a:ext>
            </a:extLst>
          </p:cNvPr>
          <p:cNvSpPr>
            <a:spLocks noGrp="1" noChangeArrowheads="1"/>
          </p:cNvSpPr>
          <p:nvPr>
            <p:ph idx="1"/>
          </p:nvPr>
        </p:nvSpPr>
        <p:spPr/>
        <p:txBody>
          <a:bodyPr/>
          <a:lstStyle/>
          <a:p>
            <a:pPr>
              <a:buFontTx/>
              <a:buChar char="•"/>
            </a:pPr>
            <a:r>
              <a:rPr lang="en-US" altLang="en-US" u="sng" dirty="0"/>
              <a:t>Class</a:t>
            </a:r>
            <a:r>
              <a:rPr lang="en-US" altLang="en-US" dirty="0"/>
              <a:t>: code that specifies the data attributes and methods of a particular type of object</a:t>
            </a:r>
          </a:p>
          <a:p>
            <a:pPr lvl="1"/>
            <a:r>
              <a:rPr lang="en-US" altLang="en-US" dirty="0"/>
              <a:t>Similar to a blueprint of a house or a cookie cutter</a:t>
            </a:r>
          </a:p>
          <a:p>
            <a:pPr>
              <a:buFontTx/>
              <a:buChar char="•"/>
            </a:pPr>
            <a:r>
              <a:rPr lang="en-US" altLang="en-US" u="sng" dirty="0"/>
              <a:t>Instance</a:t>
            </a:r>
            <a:r>
              <a:rPr lang="en-US" altLang="en-US" dirty="0"/>
              <a:t>: an object created from a class</a:t>
            </a:r>
          </a:p>
          <a:p>
            <a:pPr lvl="1"/>
            <a:r>
              <a:rPr lang="en-US" altLang="en-US" dirty="0"/>
              <a:t>Similar to a specific house built according to the blueprint or a specific cookie</a:t>
            </a:r>
          </a:p>
          <a:p>
            <a:pPr lvl="1"/>
            <a:r>
              <a:rPr lang="en-US" altLang="en-US" dirty="0"/>
              <a:t>There can be many instances of one class</a:t>
            </a:r>
          </a:p>
          <a:p>
            <a:pPr>
              <a:buFontTx/>
              <a:buChar char="•"/>
            </a:pPr>
            <a:endParaRPr lang="en-US" altLang="en-US" dirty="0"/>
          </a:p>
        </p:txBody>
      </p:sp>
    </p:spTree>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8607</TotalTime>
  <Words>1430</Words>
  <Application>Microsoft Office PowerPoint</Application>
  <PresentationFormat>On-screen Show (4:3)</PresentationFormat>
  <Paragraphs>160</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Courier New</vt:lpstr>
      <vt:lpstr>Times New Roman</vt:lpstr>
      <vt:lpstr>Verdana</vt:lpstr>
      <vt:lpstr>Wingdings</vt:lpstr>
      <vt:lpstr>508 Lecture</vt:lpstr>
      <vt:lpstr>Starting out with Python</vt:lpstr>
      <vt:lpstr>Topics</vt:lpstr>
      <vt:lpstr>Procedural Programming</vt:lpstr>
      <vt:lpstr>Object-Oriented Programming (1 of 4)</vt:lpstr>
      <vt:lpstr>Object-Oriented Programming (2 of 4)</vt:lpstr>
      <vt:lpstr>Object-Oriented Programming (3 of 4)</vt:lpstr>
      <vt:lpstr>Object-Oriented Programming (4 of 4)</vt:lpstr>
      <vt:lpstr>An Everyday Example of an Object</vt:lpstr>
      <vt:lpstr>Classes (1 of 3)</vt:lpstr>
      <vt:lpstr>Classes (2 of 3)</vt:lpstr>
      <vt:lpstr>Classes (3 of 3)</vt:lpstr>
      <vt:lpstr>Class Definitions (1 of 4)</vt:lpstr>
      <vt:lpstr>Class Definitions (2 of 4)</vt:lpstr>
      <vt:lpstr>Class Definitions (3 of 4)</vt:lpstr>
      <vt:lpstr>Class Definitions (4 of 4)</vt:lpstr>
      <vt:lpstr>Hiding Attributes and Storing Classes in Modules</vt:lpstr>
      <vt:lpstr>The BankAccount Class – More About Classes</vt:lpstr>
      <vt:lpstr>The __str__ method</vt:lpstr>
      <vt:lpstr>Working With Instances (1 of 3)</vt:lpstr>
      <vt:lpstr>Working With Instances (2 of 3)</vt:lpstr>
      <vt:lpstr>Working With Instances (3 of 3)</vt:lpstr>
      <vt:lpstr>Accessor and Mutator Methods </vt:lpstr>
      <vt:lpstr>Passing Objects as Arguments</vt:lpstr>
      <vt:lpstr>Techniques for Designing Classes (1 of 3)</vt:lpstr>
      <vt:lpstr>Techniques for Designing Classes (2 of 3)</vt:lpstr>
      <vt:lpstr>Techniques for Designing Classes (3 of 3)</vt:lpstr>
      <vt:lpstr>Finding the Classes in a Problem (1 of 4)</vt:lpstr>
      <vt:lpstr>Finding the Classes in a Problem (2 of 4)</vt:lpstr>
      <vt:lpstr>Finding the Classes in a Problem (3 of 4)</vt:lpstr>
      <vt:lpstr>Finding the Classes in a Problem (4 of 4)</vt:lpstr>
      <vt:lpstr>Identifying a Class’s Responsibilities</vt:lpstr>
      <vt:lpstr>Summary</vt:lpstr>
    </vt:vector>
  </TitlesOfParts>
  <Company>SPi-Global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out with Python, Fifth Edition</dc:title>
  <dc:subject>Computer Science</dc:subject>
  <dc:creator>Tony Gaddis</dc:creator>
  <cp:keywords>Computer program language</cp:keywords>
  <cp:lastModifiedBy>Balwantsingh, Rawat</cp:lastModifiedBy>
  <cp:revision>666</cp:revision>
  <dcterms:created xsi:type="dcterms:W3CDTF">2014-07-14T20:04:21Z</dcterms:created>
  <dcterms:modified xsi:type="dcterms:W3CDTF">2020-04-14T08:23:29Z</dcterms:modified>
  <cp:category>IT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